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6"/>
  </p:notesMasterIdLst>
  <p:sldIdLst>
    <p:sldId id="258" r:id="rId2"/>
    <p:sldId id="259" r:id="rId3"/>
    <p:sldId id="347" r:id="rId4"/>
    <p:sldId id="348" r:id="rId5"/>
    <p:sldId id="392" r:id="rId6"/>
    <p:sldId id="260" r:id="rId7"/>
    <p:sldId id="349" r:id="rId8"/>
    <p:sldId id="262" r:id="rId9"/>
    <p:sldId id="339" r:id="rId10"/>
    <p:sldId id="337" r:id="rId11"/>
    <p:sldId id="263" r:id="rId12"/>
    <p:sldId id="309" r:id="rId13"/>
    <p:sldId id="393" r:id="rId14"/>
    <p:sldId id="315" r:id="rId15"/>
    <p:sldId id="323" r:id="rId16"/>
    <p:sldId id="351" r:id="rId17"/>
    <p:sldId id="319" r:id="rId18"/>
    <p:sldId id="317" r:id="rId19"/>
    <p:sldId id="321" r:id="rId20"/>
    <p:sldId id="284" r:id="rId21"/>
    <p:sldId id="354" r:id="rId22"/>
    <p:sldId id="314" r:id="rId23"/>
    <p:sldId id="324" r:id="rId24"/>
    <p:sldId id="350" r:id="rId25"/>
    <p:sldId id="355" r:id="rId26"/>
    <p:sldId id="326" r:id="rId27"/>
    <p:sldId id="345" r:id="rId28"/>
    <p:sldId id="356" r:id="rId29"/>
    <p:sldId id="320" r:id="rId30"/>
    <p:sldId id="357" r:id="rId31"/>
    <p:sldId id="360" r:id="rId32"/>
    <p:sldId id="359" r:id="rId33"/>
    <p:sldId id="358" r:id="rId34"/>
    <p:sldId id="327" r:id="rId35"/>
    <p:sldId id="361" r:id="rId36"/>
    <p:sldId id="362" r:id="rId37"/>
    <p:sldId id="364" r:id="rId38"/>
    <p:sldId id="363" r:id="rId39"/>
    <p:sldId id="366" r:id="rId40"/>
    <p:sldId id="365" r:id="rId41"/>
    <p:sldId id="368" r:id="rId42"/>
    <p:sldId id="367" r:id="rId43"/>
    <p:sldId id="370" r:id="rId44"/>
    <p:sldId id="369" r:id="rId45"/>
    <p:sldId id="352" r:id="rId46"/>
    <p:sldId id="328" r:id="rId47"/>
    <p:sldId id="373" r:id="rId48"/>
    <p:sldId id="374" r:id="rId49"/>
    <p:sldId id="372" r:id="rId50"/>
    <p:sldId id="376" r:id="rId51"/>
    <p:sldId id="377" r:id="rId52"/>
    <p:sldId id="378" r:id="rId53"/>
    <p:sldId id="335" r:id="rId54"/>
    <p:sldId id="395" r:id="rId55"/>
    <p:sldId id="332" r:id="rId56"/>
    <p:sldId id="333" r:id="rId57"/>
    <p:sldId id="375" r:id="rId58"/>
    <p:sldId id="371" r:id="rId59"/>
    <p:sldId id="331" r:id="rId60"/>
    <p:sldId id="302" r:id="rId61"/>
    <p:sldId id="380" r:id="rId62"/>
    <p:sldId id="394" r:id="rId63"/>
    <p:sldId id="381" r:id="rId64"/>
    <p:sldId id="384" r:id="rId65"/>
    <p:sldId id="385" r:id="rId66"/>
    <p:sldId id="379" r:id="rId67"/>
    <p:sldId id="382" r:id="rId68"/>
    <p:sldId id="386" r:id="rId69"/>
    <p:sldId id="387" r:id="rId70"/>
    <p:sldId id="383" r:id="rId71"/>
    <p:sldId id="389" r:id="rId72"/>
    <p:sldId id="390" r:id="rId73"/>
    <p:sldId id="391" r:id="rId74"/>
    <p:sldId id="388" r:id="rId7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bert Meyer" initials="RM" lastIdx="17" clrIdx="0">
    <p:extLst>
      <p:ext uri="{19B8F6BF-5375-455C-9EA6-DF929625EA0E}">
        <p15:presenceInfo xmlns:p15="http://schemas.microsoft.com/office/powerpoint/2012/main" userId="573fa998ec052c4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A520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11A6B6-8565-6041-8E39-1083D67C2393}" v="386" dt="2020-09-15T09:33:55.0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77"/>
    <p:restoredTop sz="96327"/>
  </p:normalViewPr>
  <p:slideViewPr>
    <p:cSldViewPr snapToGrid="0" snapToObjects="1">
      <p:cViewPr varScale="1">
        <p:scale>
          <a:sx n="130" d="100"/>
          <a:sy n="130" d="100"/>
        </p:scale>
        <p:origin x="9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5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13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14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15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16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17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6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9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8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7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10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11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2T12:14:23.044" idx="12">
    <p:pos x="10" y="10"/>
    <p:text>Add screencast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tiff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27.tiff>
</file>

<file path=ppt/media/image28.tiff>
</file>

<file path=ppt/media/image29.png>
</file>

<file path=ppt/media/image3.png>
</file>

<file path=ppt/media/image30.png>
</file>

<file path=ppt/media/image31.png>
</file>

<file path=ppt/media/image32.tif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tiff>
</file>

<file path=ppt/media/image41.tiff>
</file>

<file path=ppt/media/image42.tiff>
</file>

<file path=ppt/media/image43.tiff>
</file>

<file path=ppt/media/image44.tiff>
</file>

<file path=ppt/media/image45.tiff>
</file>

<file path=ppt/media/image46.tiff>
</file>

<file path=ppt/media/image47.tiff>
</file>

<file path=ppt/media/image48.png>
</file>

<file path=ppt/media/image49.png>
</file>

<file path=ppt/media/image5.png>
</file>

<file path=ppt/media/image50.png>
</file>

<file path=ppt/media/image51.tiff>
</file>

<file path=ppt/media/image52.tiff>
</file>

<file path=ppt/media/image53.png>
</file>

<file path=ppt/media/image54.tiff>
</file>

<file path=ppt/media/image55.tiff>
</file>

<file path=ppt/media/image56.png>
</file>

<file path=ppt/media/image57.tiff>
</file>

<file path=ppt/media/image58.png>
</file>

<file path=ppt/media/image59.tiff>
</file>

<file path=ppt/media/image6.png>
</file>

<file path=ppt/media/image60.tiff>
</file>

<file path=ppt/media/image61.png>
</file>

<file path=ppt/media/image62.tiff>
</file>

<file path=ppt/media/image63.png>
</file>

<file path=ppt/media/image64.tiff>
</file>

<file path=ppt/media/image65.png>
</file>

<file path=ppt/media/image66.tiff>
</file>

<file path=ppt/media/image67.tiff>
</file>

<file path=ppt/media/image68.tiff>
</file>

<file path=ppt/media/image69.png>
</file>

<file path=ppt/media/image7.png>
</file>

<file path=ppt/media/image70.tiff>
</file>

<file path=ppt/media/image71.tiff>
</file>

<file path=ppt/media/image72.tiff>
</file>

<file path=ppt/media/image73.png>
</file>

<file path=ppt/media/image74.tiff>
</file>

<file path=ppt/media/image75.tiff>
</file>

<file path=ppt/media/image76.tiff>
</file>

<file path=ppt/media/image77.tiff>
</file>

<file path=ppt/media/image78.tiff>
</file>

<file path=ppt/media/image79.png>
</file>

<file path=ppt/media/image8.png>
</file>

<file path=ppt/media/image80.tiff>
</file>

<file path=ppt/media/image81.png>
</file>

<file path=ppt/media/image82.png>
</file>

<file path=ppt/media/image83.tiff>
</file>

<file path=ppt/media/image84.png>
</file>

<file path=ppt/media/image85.tiff>
</file>

<file path=ppt/media/image86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FD1C8-D7AA-8C41-BCA3-2EBD11FCB923}" type="datetimeFigureOut">
              <a:rPr lang="de-DE" smtClean="0"/>
              <a:t>21.09.21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0A33E6-E777-314C-A4F8-5D6E493E7C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8531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0A33E6-E777-314C-A4F8-5D6E493E7CC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9267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0A33E6-E777-314C-A4F8-5D6E493E7CC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8611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>
            <a:extLst>
              <a:ext uri="{FF2B5EF4-FFF2-40B4-BE49-F238E27FC236}">
                <a16:creationId xmlns:a16="http://schemas.microsoft.com/office/drawing/2014/main" id="{24CC3725-86A6-9543-8847-988C74CA45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3" name="Untertitel 2">
            <a:extLst>
              <a:ext uri="{FF2B5EF4-FFF2-40B4-BE49-F238E27FC236}">
                <a16:creationId xmlns:a16="http://schemas.microsoft.com/office/drawing/2014/main" id="{7B1B89F4-68F9-5A4B-9914-3ED1CC7E5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B2B42BB7-5A58-9147-8F99-E507247005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05B6713-0874-4A1F-BF3A-D2E2FC566D1E}" type="datetimeFigureOut">
              <a:rPr lang="en-US" smtClean="0"/>
              <a:t>9/21/21</a:t>
            </a:fld>
            <a:endParaRPr lang="en-US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E4C2EB24-7333-0D4D-B5EA-BF6A530A5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EBC6EE08-C33F-5943-8DFF-1201108F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9482732-5796-4502-BB3A-1405B904608F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Rechteck 6">
            <a:extLst>
              <a:ext uri="{FF2B5EF4-FFF2-40B4-BE49-F238E27FC236}">
                <a16:creationId xmlns:a16="http://schemas.microsoft.com/office/drawing/2014/main" id="{AA6576FB-CC15-CD40-BC94-9AFB61662F6D}"/>
              </a:ext>
            </a:extLst>
          </p:cNvPr>
          <p:cNvSpPr/>
          <p:nvPr userDrawn="1"/>
        </p:nvSpPr>
        <p:spPr>
          <a:xfrm>
            <a:off x="11724" y="0"/>
            <a:ext cx="12192000" cy="530087"/>
          </a:xfrm>
          <a:prstGeom prst="rect">
            <a:avLst/>
          </a:prstGeom>
          <a:solidFill>
            <a:srgbClr val="DAA52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l"/>
            <a:endParaRPr lang="en-US" dirty="0">
              <a:solidFill>
                <a:srgbClr val="08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37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2EA7B-1A0E-034A-BC44-4D24FD802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2BF114-ADF8-9444-8D5F-1FF4C5AA3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DC1EE-2B54-0D43-A470-8BBA74488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57522-956C-6647-8FF8-8E9DB42E3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C3A82-E983-D040-934A-D31D8935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3441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398694-57D0-034B-B21D-5642CBE8A9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C01EAD-E44F-9143-8144-D758E3903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42241-AC15-3345-8E78-94B27B673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A18F7-555F-B546-B7FE-71EA5A8FC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91D48-4359-424C-9EAD-D178FFE64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33169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711FED-5CFC-44B5-8109-A6C5EDE6FD9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680952"/>
            <a:ext cx="10515600" cy="5496012"/>
          </a:xfrm>
        </p:spPr>
        <p:txBody>
          <a:bodyPr/>
          <a:lstStyle>
            <a:lvl1pPr>
              <a:defRPr>
                <a:latin typeface="JetBrains Mono" pitchFamily="2" charset="0"/>
              </a:defRPr>
            </a:lvl1pPr>
            <a:lvl2pPr>
              <a:defRPr>
                <a:latin typeface="JetBrains Mono" pitchFamily="2" charset="0"/>
              </a:defRPr>
            </a:lvl2pPr>
            <a:lvl3pPr>
              <a:defRPr>
                <a:latin typeface="JetBrains Mono" pitchFamily="2" charset="0"/>
              </a:defRPr>
            </a:lvl3pPr>
            <a:lvl4pPr>
              <a:defRPr>
                <a:latin typeface="JetBrains Mono" pitchFamily="2" charset="0"/>
              </a:defRPr>
            </a:lvl4pPr>
            <a:lvl5pPr>
              <a:defRPr>
                <a:latin typeface="JetBrains Mono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D08A5F0-6FB2-496B-8940-81072E1E7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B6713-0874-4A1F-BF3A-D2E2FC566D1E}" type="datetimeFigureOut">
              <a:rPr lang="en-US" smtClean="0"/>
              <a:t>9/21/21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988D58-95DA-4595-A1BE-307B66C0E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771186-E321-4E1E-8FCF-0A7D8D2D1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82732-5796-4502-BB3A-1405B904608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21AE5EA-206B-4040-BFB3-922288BD9C35}"/>
              </a:ext>
            </a:extLst>
          </p:cNvPr>
          <p:cNvSpPr/>
          <p:nvPr userDrawn="1"/>
        </p:nvSpPr>
        <p:spPr>
          <a:xfrm>
            <a:off x="-11724" y="-11723"/>
            <a:ext cx="12203724" cy="530087"/>
          </a:xfrm>
          <a:prstGeom prst="rect">
            <a:avLst/>
          </a:prstGeom>
          <a:solidFill>
            <a:srgbClr val="DAA52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l"/>
            <a:endParaRPr lang="en-US" dirty="0">
              <a:solidFill>
                <a:srgbClr val="083232"/>
              </a:solidFill>
            </a:endParaRP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408ED6E-8CAA-4B82-BCAC-13D718E064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6477" y="0"/>
            <a:ext cx="10515600" cy="530087"/>
          </a:xfrm>
        </p:spPr>
        <p:txBody>
          <a:bodyPr anchor="ctr"/>
          <a:lstStyle>
            <a:lvl1pPr marL="0" indent="0">
              <a:buNone/>
              <a:defRPr>
                <a:latin typeface="JetBrains Mono" pitchFamily="2" charset="0"/>
              </a:defRPr>
            </a:lvl1pPr>
          </a:lstStyle>
          <a:p>
            <a:pPr lvl="0"/>
            <a:r>
              <a:rPr lang="de-DE" dirty="0"/>
              <a:t>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63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AFB75-A9B3-5C46-88A6-AD8481FD8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F2E4B0-EFC4-4042-B389-DC43699B29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B5945-3D0D-7647-9C30-71609CDA1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99238-8165-D54A-A64F-6235BD8F6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45BE3-9E9B-DE47-BBA9-81B4E7BDB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B968DD-C4AA-A846-BCA3-DD52D196B8BA}"/>
              </a:ext>
            </a:extLst>
          </p:cNvPr>
          <p:cNvSpPr/>
          <p:nvPr userDrawn="1"/>
        </p:nvSpPr>
        <p:spPr>
          <a:xfrm>
            <a:off x="-11724" y="6555179"/>
            <a:ext cx="12203724" cy="302737"/>
          </a:xfrm>
          <a:prstGeom prst="rect">
            <a:avLst/>
          </a:prstGeom>
          <a:solidFill>
            <a:srgbClr val="DAA52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l"/>
            <a:r>
              <a:rPr lang="en-US" sz="1400" dirty="0">
                <a:solidFill>
                  <a:srgbClr val="083232"/>
                </a:solidFill>
              </a:rPr>
              <a:t>meyer-consulting.net	@</a:t>
            </a:r>
            <a:r>
              <a:rPr lang="en-US" sz="1400" dirty="0" err="1">
                <a:solidFill>
                  <a:srgbClr val="083232"/>
                </a:solidFill>
              </a:rPr>
              <a:t>roeb</a:t>
            </a:r>
            <a:endParaRPr lang="en-US" sz="1400" dirty="0">
              <a:solidFill>
                <a:srgbClr val="08323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7A54FA-C6F7-5243-B9DA-2B22E70403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1175" y="6611650"/>
            <a:ext cx="219650" cy="2196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61C604-D599-C245-9D76-EC3ABBF0CA7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72704" y="6611650"/>
            <a:ext cx="219650" cy="2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043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B4F54-18EB-CD4A-8960-83CC51DC0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22944-CB44-5547-ABC7-82F6601DEC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081A8F-F0FF-194C-98A0-D77A7DEEF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48A80-7146-E445-871F-DD5C8B5A3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1AAFB-495A-D548-A153-29FD45D4D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2D702-F2A0-2941-8492-F17DE7C18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48441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ADAE8-AB9D-AC4F-9A6E-C87754649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0417A-4AC6-B146-9948-BB8B8241A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89981F-211B-FE4D-9AE9-3A8751061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E94884-34F8-0446-9A53-FFF029D2C5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4750D-F51D-3F4C-9B29-92D2D11649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8B687F-EDFF-2546-84FE-B99EF847B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7412AE-7874-824C-B5AE-D5213A9B7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0C312C-DCE0-B448-A4CB-C753D5165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25357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743B2-D000-AF48-83B3-DFCD68B63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C3283B-988E-EC4C-8200-B3112B89A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0BEB6-7D5E-0B46-9B13-526C52D22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165B04-D436-2246-8537-AEACF07CA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9256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ACD2CC-EFFE-C540-8368-5FF2B2BEB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278B98-02F7-C242-AF9D-CEF47A523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C7ACD-2680-EB40-BE88-F1D317D66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1544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4C994-AC2F-B04E-B043-0AA8FB90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4B807-A07A-E447-8D4C-C24CEB48F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1403E4-C04B-4A4B-965A-FE0CAE135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6A26C-2162-064A-A1F1-230C6268C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EA839-65CA-F948-9183-B8EA0CE27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37B15-ACB1-0E4E-8A23-CABE90DD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333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7ABD-5117-3F42-992E-DB62FD9B6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07CFC9-F1AE-4B49-A24D-89CF56EFBD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8BBBA-238D-C447-ACDE-B7EFFEFCC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2B9F9-0213-0F46-AE65-677653290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9C6EB2-05D3-854B-B98E-5E7A5EAB9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0B98C-9C36-624D-96A9-C77A92F69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3524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583192-A201-5244-9A92-32E7AEBB2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8BB6CB-24F2-6346-BA17-A1C02659F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867E4-C6CC-044D-9EA0-52D9A34DD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3CF31-3A0C-1A44-80C0-025C80BC8B81}" type="datetimeFigureOut">
              <a:rPr lang="en-DE" smtClean="0"/>
              <a:t>21.09.21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F2B98-21B1-BB48-B250-5F8C8358E7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037EF-F3B3-AD49-A113-9AF7B2679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4195A-6B32-7148-8E21-38CC113D9D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93553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tiff"/><Relationship Id="rId7" Type="http://schemas.openxmlformats.org/officeDocument/2006/relationships/image" Target="../media/image45.tiff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tiff"/><Relationship Id="rId5" Type="http://schemas.openxmlformats.org/officeDocument/2006/relationships/image" Target="../media/image43.tiff"/><Relationship Id="rId4" Type="http://schemas.openxmlformats.org/officeDocument/2006/relationships/image" Target="../media/image42.tiff"/><Relationship Id="rId9" Type="http://schemas.openxmlformats.org/officeDocument/2006/relationships/image" Target="../media/image4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67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1.tiff"/><Relationship Id="rId7" Type="http://schemas.openxmlformats.org/officeDocument/2006/relationships/image" Target="../media/image45.tiff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tiff"/><Relationship Id="rId5" Type="http://schemas.openxmlformats.org/officeDocument/2006/relationships/image" Target="../media/image43.tiff"/><Relationship Id="rId4" Type="http://schemas.openxmlformats.org/officeDocument/2006/relationships/image" Target="../media/image42.tiff"/><Relationship Id="rId9" Type="http://schemas.openxmlformats.org/officeDocument/2006/relationships/image" Target="../media/image4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tiff"/><Relationship Id="rId4" Type="http://schemas.openxmlformats.org/officeDocument/2006/relationships/image" Target="../media/image25.tif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tif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2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tiff"/><Relationship Id="rId2" Type="http://schemas.openxmlformats.org/officeDocument/2006/relationships/image" Target="../media/image8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tif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96843-B5DE-4642-A45B-EE3C27364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5087" y="928569"/>
            <a:ext cx="7321826" cy="2387600"/>
          </a:xfrm>
        </p:spPr>
        <p:txBody>
          <a:bodyPr anchor="ctr">
            <a:normAutofit/>
          </a:bodyPr>
          <a:lstStyle/>
          <a:p>
            <a:r>
              <a:rPr lang="en-U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GraphQL</a:t>
            </a:r>
            <a:b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</a:b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b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</a:b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with Apollo Server</a:t>
            </a:r>
            <a:endParaRPr lang="en-US" sz="4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E5BAAE44-936F-4B71-9868-A3A31160E4F7}"/>
              </a:ext>
            </a:extLst>
          </p:cNvPr>
          <p:cNvGrpSpPr/>
          <p:nvPr/>
        </p:nvGrpSpPr>
        <p:grpSpPr>
          <a:xfrm>
            <a:off x="818704" y="4926339"/>
            <a:ext cx="4390729" cy="1288242"/>
            <a:chOff x="2435087" y="4101836"/>
            <a:chExt cx="4390729" cy="1288242"/>
          </a:xfrm>
        </p:grpSpPr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D2F6A25E-C4FC-49EB-9D64-BBD74CDF219D}"/>
                </a:ext>
              </a:extLst>
            </p:cNvPr>
            <p:cNvSpPr txBox="1"/>
            <p:nvPr/>
          </p:nvSpPr>
          <p:spPr>
            <a:xfrm>
              <a:off x="3729647" y="4161182"/>
              <a:ext cx="3096169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Robert Meyer</a:t>
              </a:r>
            </a:p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FULLSTACK-DEVELOPER &amp; TRAINER</a:t>
              </a:r>
            </a:p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@</a:t>
              </a:r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roeb</a:t>
              </a: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AE305FBB-136F-476C-A285-87E6D868D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5087" y="4101836"/>
              <a:ext cx="1174729" cy="1288242"/>
            </a:xfrm>
            <a:prstGeom prst="rect">
              <a:avLst/>
            </a:prstGeom>
          </p:spPr>
        </p:pic>
      </p:grp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1E95CA54-C863-4E46-890D-AE060E91552B}"/>
              </a:ext>
            </a:extLst>
          </p:cNvPr>
          <p:cNvCxnSpPr>
            <a:cxnSpLocks/>
          </p:cNvCxnSpPr>
          <p:nvPr/>
        </p:nvCxnSpPr>
        <p:spPr>
          <a:xfrm>
            <a:off x="4066032" y="2135303"/>
            <a:ext cx="4059936" cy="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68B82FF0-39C9-3D4A-BB84-4CF504A13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877" y="3349166"/>
            <a:ext cx="1000371" cy="612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itHub - apollographql/apollo-server: 🌍 GraphQL server for Express,  Connect, Hapi, Koa and more">
            <a:extLst>
              <a:ext uri="{FF2B5EF4-FFF2-40B4-BE49-F238E27FC236}">
                <a16:creationId xmlns:a16="http://schemas.microsoft.com/office/drawing/2014/main" id="{5EA9C3BB-7455-2148-AF07-D4B96F43B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7263" y="3411324"/>
            <a:ext cx="1174729" cy="405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Developing GraphQL API on ABAP: GraphQLAdmin Web Interface | SAP Blogs">
            <a:extLst>
              <a:ext uri="{FF2B5EF4-FFF2-40B4-BE49-F238E27FC236}">
                <a16:creationId xmlns:a16="http://schemas.microsoft.com/office/drawing/2014/main" id="{27CBB41D-F33E-4241-B559-3675D406E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124" y="3297509"/>
            <a:ext cx="1740263" cy="60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3174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Who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is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using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Apollo Server?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79569F7-3CF1-6048-BE7E-DFA9633EF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143" y="2056260"/>
            <a:ext cx="3934691" cy="122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4D2D83C-2E61-274F-9FF3-C74262270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091" y="2859946"/>
            <a:ext cx="3657600" cy="49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0AFCCCF-8454-EB4D-AAF5-E9C165EB8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725" y="3782290"/>
            <a:ext cx="3200976" cy="1975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FFB5395E-7677-5741-AC97-CFC5485AC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0228" y="4766981"/>
            <a:ext cx="2563090" cy="1537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Medium Branding Guidelines | by Medium | Medium.design">
            <a:extLst>
              <a:ext uri="{FF2B5EF4-FFF2-40B4-BE49-F238E27FC236}">
                <a16:creationId xmlns:a16="http://schemas.microsoft.com/office/drawing/2014/main" id="{54E04CAE-6750-1344-BA08-514BC2CCF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7857" y="1367688"/>
            <a:ext cx="3785461" cy="73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40553184-D496-0C47-A259-F73F503B3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306" y="4109820"/>
            <a:ext cx="2214995" cy="1351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ayPal Logo | Logo, zeichen, emblem, symbol. Geschichte und Bedeutung">
            <a:extLst>
              <a:ext uri="{FF2B5EF4-FFF2-40B4-BE49-F238E27FC236}">
                <a16:creationId xmlns:a16="http://schemas.microsoft.com/office/drawing/2014/main" id="{7B01EBE2-EB3E-C34F-8910-F62FF1FF0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238" y="169518"/>
            <a:ext cx="3854994" cy="2168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602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634489E-0DC2-A646-A49A-E71F820F2D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4000"/>
          </a:blip>
          <a:stretch>
            <a:fillRect/>
          </a:stretch>
        </p:blipFill>
        <p:spPr>
          <a:xfrm>
            <a:off x="8272863" y="3239053"/>
            <a:ext cx="1335827" cy="133582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AC856D5-9255-954B-A16E-BBBEE31216F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9000"/>
          </a:blip>
          <a:stretch>
            <a:fillRect/>
          </a:stretch>
        </p:blipFill>
        <p:spPr>
          <a:xfrm>
            <a:off x="6882192" y="1745819"/>
            <a:ext cx="1684724" cy="168472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B097694-2916-6C48-8BE1-733A7465764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3000"/>
          </a:blip>
          <a:stretch>
            <a:fillRect/>
          </a:stretch>
        </p:blipFill>
        <p:spPr>
          <a:xfrm>
            <a:off x="3536484" y="4558962"/>
            <a:ext cx="1690237" cy="169023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31A20D-C7FD-1043-AD75-B4227C493AE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8000"/>
          </a:blip>
          <a:stretch>
            <a:fillRect/>
          </a:stretch>
        </p:blipFill>
        <p:spPr>
          <a:xfrm>
            <a:off x="2430038" y="2373443"/>
            <a:ext cx="1989842" cy="19898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4AB53D0-7A2C-C340-B52E-9D79DD3AE1E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2000"/>
          </a:blip>
          <a:stretch>
            <a:fillRect/>
          </a:stretch>
        </p:blipFill>
        <p:spPr>
          <a:xfrm>
            <a:off x="5114507" y="855719"/>
            <a:ext cx="1684724" cy="168472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8CE4D70-0E81-EE44-ACC6-E82FA50EB2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7818" y="4146025"/>
            <a:ext cx="1411862" cy="1411862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The Apollo universe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06EE46-059E-414C-9670-98C05167D953}"/>
              </a:ext>
            </a:extLst>
          </p:cNvPr>
          <p:cNvSpPr txBox="1"/>
          <p:nvPr/>
        </p:nvSpPr>
        <p:spPr>
          <a:xfrm>
            <a:off x="5535921" y="1374916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03EC86-5015-4941-8D4D-FDE70D4FA692}"/>
              </a:ext>
            </a:extLst>
          </p:cNvPr>
          <p:cNvSpPr txBox="1"/>
          <p:nvPr/>
        </p:nvSpPr>
        <p:spPr>
          <a:xfrm>
            <a:off x="3960653" y="5080914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181B57-0D06-BC4E-AF34-FF869B4004FC}"/>
              </a:ext>
            </a:extLst>
          </p:cNvPr>
          <p:cNvSpPr txBox="1"/>
          <p:nvPr/>
        </p:nvSpPr>
        <p:spPr>
          <a:xfrm>
            <a:off x="6701446" y="4528791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Studio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28CA41-D0CD-D54E-9D0E-EDF1AD576976}"/>
              </a:ext>
            </a:extLst>
          </p:cNvPr>
          <p:cNvSpPr txBox="1"/>
          <p:nvPr/>
        </p:nvSpPr>
        <p:spPr>
          <a:xfrm>
            <a:off x="7315200" y="2265016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iOS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7F3AC5-8B8C-DC49-8B25-DCACFBDBC94F}"/>
              </a:ext>
            </a:extLst>
          </p:cNvPr>
          <p:cNvSpPr txBox="1"/>
          <p:nvPr/>
        </p:nvSpPr>
        <p:spPr>
          <a:xfrm>
            <a:off x="8473341" y="3541965"/>
            <a:ext cx="934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Android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02C165-7B58-824A-9592-23056324EFBB}"/>
              </a:ext>
            </a:extLst>
          </p:cNvPr>
          <p:cNvSpPr txBox="1"/>
          <p:nvPr/>
        </p:nvSpPr>
        <p:spPr>
          <a:xfrm>
            <a:off x="2806841" y="3045199"/>
            <a:ext cx="1236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GraphQL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Playground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4706B6-2094-7247-B5F0-E8455829E7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45203" y="2964964"/>
            <a:ext cx="1223332" cy="1223332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F96564-802C-684D-9113-53D6AAE8C113}"/>
              </a:ext>
            </a:extLst>
          </p:cNvPr>
          <p:cNvCxnSpPr>
            <a:cxnSpLocks/>
            <a:stCxn id="17" idx="1"/>
            <a:endCxn id="21" idx="3"/>
          </p:cNvCxnSpPr>
          <p:nvPr/>
        </p:nvCxnSpPr>
        <p:spPr>
          <a:xfrm flipH="1" flipV="1">
            <a:off x="4419880" y="3368364"/>
            <a:ext cx="925323" cy="208266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3A865-27BA-A94F-9AB2-B77D8FCE1DD5}"/>
              </a:ext>
            </a:extLst>
          </p:cNvPr>
          <p:cNvCxnSpPr>
            <a:stCxn id="17" idx="0"/>
            <a:endCxn id="20" idx="2"/>
          </p:cNvCxnSpPr>
          <p:nvPr/>
        </p:nvCxnSpPr>
        <p:spPr>
          <a:xfrm flipV="1">
            <a:off x="5956869" y="2540443"/>
            <a:ext cx="0" cy="424521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FFA992F-EDDB-3F42-8AE3-BAC02DCE4A46}"/>
              </a:ext>
            </a:extLst>
          </p:cNvPr>
          <p:cNvCxnSpPr>
            <a:cxnSpLocks/>
          </p:cNvCxnSpPr>
          <p:nvPr/>
        </p:nvCxnSpPr>
        <p:spPr>
          <a:xfrm flipV="1">
            <a:off x="6568535" y="3045199"/>
            <a:ext cx="491939" cy="253173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1EC6BB0-7880-764B-BCED-61513AC6059C}"/>
              </a:ext>
            </a:extLst>
          </p:cNvPr>
          <p:cNvCxnSpPr>
            <a:stCxn id="17" idx="3"/>
            <a:endCxn id="24" idx="1"/>
          </p:cNvCxnSpPr>
          <p:nvPr/>
        </p:nvCxnSpPr>
        <p:spPr>
          <a:xfrm>
            <a:off x="6568535" y="3576630"/>
            <a:ext cx="1704328" cy="330337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894E2E0-C158-3C42-A25E-2A82CF5206AB}"/>
              </a:ext>
            </a:extLst>
          </p:cNvPr>
          <p:cNvCxnSpPr/>
          <p:nvPr/>
        </p:nvCxnSpPr>
        <p:spPr>
          <a:xfrm>
            <a:off x="6309360" y="4042954"/>
            <a:ext cx="333103" cy="320331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130CD66-C95C-7848-A8D8-2B2EF3FB1D1E}"/>
              </a:ext>
            </a:extLst>
          </p:cNvPr>
          <p:cNvCxnSpPr/>
          <p:nvPr/>
        </p:nvCxnSpPr>
        <p:spPr>
          <a:xfrm flipH="1">
            <a:off x="4885509" y="4042954"/>
            <a:ext cx="650412" cy="698863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956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3" grpId="0"/>
      <p:bldP spid="16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Server Integrations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9" name="Gerader Verbinder 10">
            <a:extLst>
              <a:ext uri="{FF2B5EF4-FFF2-40B4-BE49-F238E27FC236}">
                <a16:creationId xmlns:a16="http://schemas.microsoft.com/office/drawing/2014/main" id="{97608A18-92C4-634A-8559-D65FDF06E9D5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11">
            <a:extLst>
              <a:ext uri="{FF2B5EF4-FFF2-40B4-BE49-F238E27FC236}">
                <a16:creationId xmlns:a16="http://schemas.microsoft.com/office/drawing/2014/main" id="{2F5EF582-683A-A946-8816-FE2FB2FA2E12}"/>
              </a:ext>
            </a:extLst>
          </p:cNvPr>
          <p:cNvSpPr txBox="1"/>
          <p:nvPr/>
        </p:nvSpPr>
        <p:spPr>
          <a:xfrm>
            <a:off x="3773741" y="1880820"/>
            <a:ext cx="7765267" cy="3373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Apollo Server integrates easily with several popular Node.js middleware libraries </a:t>
            </a:r>
            <a:br>
              <a:rPr lang="en-GB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</a:br>
            <a:r>
              <a:rPr lang="en-GB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and popular Cloud technologies: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Express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AWS Lambda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Azure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Functions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Google Cloud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Functions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Cloudflare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42BAD7-E59A-9E49-8483-D8AD05E70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361393"/>
            <a:ext cx="2048756" cy="204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31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GraphQL Clients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pic>
        <p:nvPicPr>
          <p:cNvPr id="1026" name="Picture 2" descr="NuGet Gallery | HotChocolate 11.3.7">
            <a:extLst>
              <a:ext uri="{FF2B5EF4-FFF2-40B4-BE49-F238E27FC236}">
                <a16:creationId xmlns:a16="http://schemas.microsoft.com/office/drawing/2014/main" id="{A893E021-4B74-394C-80CC-4C9D345E8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300" y="2317750"/>
            <a:ext cx="2616200" cy="261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graphql/graphql-playground: 🎮 GraphQL IDE for better development  workflows (GraphQL Subscriptions, interactive docs &amp;amp; collaboration)">
            <a:extLst>
              <a:ext uri="{FF2B5EF4-FFF2-40B4-BE49-F238E27FC236}">
                <a16:creationId xmlns:a16="http://schemas.microsoft.com/office/drawing/2014/main" id="{BF86DE88-13B7-8A4A-A93D-B952453BE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50" y="2447677"/>
            <a:ext cx="2755900" cy="235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ltair GraphQL Client">
            <a:extLst>
              <a:ext uri="{FF2B5EF4-FFF2-40B4-BE49-F238E27FC236}">
                <a16:creationId xmlns:a16="http://schemas.microsoft.com/office/drawing/2014/main" id="{3E80612A-4C55-6E4A-8395-1445A52B4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0100" y="2813050"/>
            <a:ext cx="1625600" cy="16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250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Schema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807243" y="2161271"/>
            <a:ext cx="8076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 schema allows the client to understand what properties are available on your API.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CFE8EC-5740-5243-9088-DF0AB752C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370" y="2710961"/>
            <a:ext cx="1436077" cy="1436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00137D-0C83-7941-AFC6-30E829B29959}"/>
              </a:ext>
            </a:extLst>
          </p:cNvPr>
          <p:cNvSpPr txBox="1"/>
          <p:nvPr/>
        </p:nvSpPr>
        <p:spPr>
          <a:xfrm>
            <a:off x="3807243" y="2907324"/>
            <a:ext cx="61253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GraphQL is strictly typed system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Schema syntax in GraphQL is called SDL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SDL represents the relationship between the data returned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Schema in GraphQL is stored as a string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543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Query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748628" y="1020609"/>
            <a:ext cx="55890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Enables you to select only the fields they want.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Query operation is just like we use get in a REST Service.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It is used to read data from a provided source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D4BD33-B4DA-AA49-836A-30165FA91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28" y="2705100"/>
            <a:ext cx="1447800" cy="1447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BA6A93-0387-EA48-B7EE-D7B74B9B8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4803" y="2220938"/>
            <a:ext cx="3268216" cy="364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2742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Field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definitions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799428" y="1816110"/>
            <a:ext cx="656942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Each schema type has one or more Fields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Fields can be a scalar,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enum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or object type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field can return a single value/object or a list of values/objects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GraphQL by default, each field returns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NULL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mark a field with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!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doesn’t return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NULL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Union Types contains different object types. A very powerful feature.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5F444A-205A-3B40-927D-09D325826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67000"/>
            <a:ext cx="17526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38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Data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Types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992370" y="2136338"/>
            <a:ext cx="664156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Scalar Types: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Similar to primitive types in your favourite programming language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Int, Float, String, Boolean &amp; ID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 Scalar Types are supported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Object Types: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Object type contains a collection of fields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Fields are scalar types or other object types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BA7CB-225B-A743-A135-AD151982D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093" y="2705100"/>
            <a:ext cx="1447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325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Object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Types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BC1139-16F4-FD41-8E14-D85976EFA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850" y="796680"/>
            <a:ext cx="46863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16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Data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Types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833620" y="2093109"/>
            <a:ext cx="806022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Enum Types: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 interface specifies a set of fields that multiple object types can include.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enum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 similar to a scalar type, but its legal values are defined in the schema.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Query Type: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Defines all of the top-level entry points for queries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BA7CB-225B-A743-A135-AD151982D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093" y="2705100"/>
            <a:ext cx="1447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2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What I do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pic>
        <p:nvPicPr>
          <p:cNvPr id="61" name="Grafik 60">
            <a:extLst>
              <a:ext uri="{FF2B5EF4-FFF2-40B4-BE49-F238E27FC236}">
                <a16:creationId xmlns:a16="http://schemas.microsoft.com/office/drawing/2014/main" id="{4B721A3D-FDB0-473A-BE7A-866B807E1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559" y="4171102"/>
            <a:ext cx="2862308" cy="1906738"/>
          </a:xfrm>
          <a:prstGeom prst="rect">
            <a:avLst/>
          </a:prstGeom>
        </p:spPr>
      </p:pic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3F320C55-BC81-4753-86F4-B4A262313EEE}"/>
              </a:ext>
            </a:extLst>
          </p:cNvPr>
          <p:cNvGrpSpPr/>
          <p:nvPr/>
        </p:nvGrpSpPr>
        <p:grpSpPr>
          <a:xfrm>
            <a:off x="3122167" y="2160731"/>
            <a:ext cx="1765154" cy="1327980"/>
            <a:chOff x="6867115" y="1105613"/>
            <a:chExt cx="1765154" cy="1327980"/>
          </a:xfrm>
        </p:grpSpPr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11768663-05BD-45CC-BFC7-0B16D2DF2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5438" y="1501543"/>
              <a:ext cx="439344" cy="439344"/>
            </a:xfrm>
            <a:prstGeom prst="rect">
              <a:avLst/>
            </a:prstGeom>
          </p:spPr>
        </p:pic>
        <p:pic>
          <p:nvPicPr>
            <p:cNvPr id="1026" name="Picture 2" descr="Bildergebnis für visual studio code logo">
              <a:extLst>
                <a:ext uri="{FF2B5EF4-FFF2-40B4-BE49-F238E27FC236}">
                  <a16:creationId xmlns:a16="http://schemas.microsoft.com/office/drawing/2014/main" id="{49D12CF4-C556-47F7-9F96-4843E85C01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25425" y="1105613"/>
              <a:ext cx="276598" cy="276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Bildergebnis für kubernetes logo">
              <a:extLst>
                <a:ext uri="{FF2B5EF4-FFF2-40B4-BE49-F238E27FC236}">
                  <a16:creationId xmlns:a16="http://schemas.microsoft.com/office/drawing/2014/main" id="{0D03B8A9-859B-4B06-BD12-5C5B7625A4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97821" y="1552374"/>
              <a:ext cx="334448" cy="3246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Bildergebnis für vue">
              <a:extLst>
                <a:ext uri="{FF2B5EF4-FFF2-40B4-BE49-F238E27FC236}">
                  <a16:creationId xmlns:a16="http://schemas.microsoft.com/office/drawing/2014/main" id="{001E86FB-DB6B-45FA-9291-6D4521597D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954188" y="1389843"/>
              <a:ext cx="247132" cy="2471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Bildergebnis für react logo">
              <a:extLst>
                <a:ext uri="{FF2B5EF4-FFF2-40B4-BE49-F238E27FC236}">
                  <a16:creationId xmlns:a16="http://schemas.microsoft.com/office/drawing/2014/main" id="{F33C8AB3-6963-412A-95A2-E6162D639C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13570" y="1749374"/>
              <a:ext cx="649535" cy="459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Bildergebnis für terraform logo">
              <a:extLst>
                <a:ext uri="{FF2B5EF4-FFF2-40B4-BE49-F238E27FC236}">
                  <a16:creationId xmlns:a16="http://schemas.microsoft.com/office/drawing/2014/main" id="{81E0CD79-456C-4471-B1FA-E737BC7BEC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67115" y="1689894"/>
              <a:ext cx="501986" cy="5019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" name="Grafik 81">
              <a:extLst>
                <a:ext uri="{FF2B5EF4-FFF2-40B4-BE49-F238E27FC236}">
                  <a16:creationId xmlns:a16="http://schemas.microsoft.com/office/drawing/2014/main" id="{E779C4B2-FB3D-4BD9-9ED7-9C23BD5EF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418674" y="2071752"/>
              <a:ext cx="366698" cy="361841"/>
            </a:xfrm>
            <a:prstGeom prst="rect">
              <a:avLst/>
            </a:prstGeom>
          </p:spPr>
        </p:pic>
      </p:grpSp>
      <p:pic>
        <p:nvPicPr>
          <p:cNvPr id="84" name="Grafik 83">
            <a:extLst>
              <a:ext uri="{FF2B5EF4-FFF2-40B4-BE49-F238E27FC236}">
                <a16:creationId xmlns:a16="http://schemas.microsoft.com/office/drawing/2014/main" id="{1EED085A-EB0E-4DF9-B512-99AD9F5240E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84423" y="1894728"/>
            <a:ext cx="2565932" cy="2536467"/>
          </a:xfrm>
          <a:prstGeom prst="rect">
            <a:avLst/>
          </a:prstGeom>
        </p:spPr>
      </p:pic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E83F0FEF-4ABB-4615-8F74-CAD3514929AA}"/>
              </a:ext>
            </a:extLst>
          </p:cNvPr>
          <p:cNvSpPr/>
          <p:nvPr/>
        </p:nvSpPr>
        <p:spPr>
          <a:xfrm rot="6568032">
            <a:off x="6313970" y="3240030"/>
            <a:ext cx="2926388" cy="2092976"/>
          </a:xfrm>
          <a:custGeom>
            <a:avLst/>
            <a:gdLst>
              <a:gd name="connsiteX0" fmla="*/ 0 w 1868556"/>
              <a:gd name="connsiteY0" fmla="*/ 1803 h 1393281"/>
              <a:gd name="connsiteX1" fmla="*/ 742121 w 1868556"/>
              <a:gd name="connsiteY1" fmla="*/ 94568 h 1393281"/>
              <a:gd name="connsiteX2" fmla="*/ 1457739 w 1868556"/>
              <a:gd name="connsiteY2" fmla="*/ 611403 h 1393281"/>
              <a:gd name="connsiteX3" fmla="*/ 1868556 w 1868556"/>
              <a:gd name="connsiteY3" fmla="*/ 1393281 h 1393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68556" h="1393281">
                <a:moveTo>
                  <a:pt x="0" y="1803"/>
                </a:moveTo>
                <a:cubicBezTo>
                  <a:pt x="249582" y="-2615"/>
                  <a:pt x="499165" y="-7032"/>
                  <a:pt x="742121" y="94568"/>
                </a:cubicBezTo>
                <a:cubicBezTo>
                  <a:pt x="985078" y="196168"/>
                  <a:pt x="1270000" y="394951"/>
                  <a:pt x="1457739" y="611403"/>
                </a:cubicBezTo>
                <a:cubicBezTo>
                  <a:pt x="1645478" y="827855"/>
                  <a:pt x="1757017" y="1110568"/>
                  <a:pt x="1868556" y="1393281"/>
                </a:cubicBezTo>
              </a:path>
            </a:pathLst>
          </a:custGeom>
          <a:noFill/>
          <a:ln w="38100">
            <a:solidFill>
              <a:srgbClr val="DAA520"/>
            </a:solidFill>
            <a:prstDash val="sysDash"/>
            <a:headEnd type="arrow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4" descr="JetBrains Adds Five New Training and Consulting Partners | JetBrains News">
            <a:extLst>
              <a:ext uri="{FF2B5EF4-FFF2-40B4-BE49-F238E27FC236}">
                <a16:creationId xmlns:a16="http://schemas.microsoft.com/office/drawing/2014/main" id="{BB867C03-14BA-5F4A-BE92-3ED2FB69B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691" y="2348170"/>
            <a:ext cx="3009900" cy="598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354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00: Learn to query a GraphQL Server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4426402" y="2829904"/>
            <a:ext cx="6715428" cy="96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Learn to write Queries with an Apollo Server and understand </a:t>
            </a:r>
            <a:b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power of GraphQL Query Language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698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Server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901399" y="2136337"/>
            <a:ext cx="610276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is implemented in JavaScript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Server is an Add-on to your existing Node.js Middleware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Server based on this three principles: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Query/Mutation/Subscription Schema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Resolvers</a:t>
            </a:r>
          </a:p>
          <a:p>
            <a:pPr marL="285750" indent="-285750">
              <a:buFontTx/>
              <a:buChar char="-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DataSources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098" name="Picture 2" descr="Apollo GraphQL - Apollo GraphQL community">
            <a:extLst>
              <a:ext uri="{FF2B5EF4-FFF2-40B4-BE49-F238E27FC236}">
                <a16:creationId xmlns:a16="http://schemas.microsoft.com/office/drawing/2014/main" id="{5E66D759-5F87-7640-8515-FB502606A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842" y="2655749"/>
            <a:ext cx="1546501" cy="154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9224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What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is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Apollo Server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676F589-43A7-A54B-A7EE-7B5E164A4BCF}"/>
              </a:ext>
            </a:extLst>
          </p:cNvPr>
          <p:cNvSpPr txBox="1"/>
          <p:nvPr/>
        </p:nvSpPr>
        <p:spPr>
          <a:xfrm>
            <a:off x="1883900" y="5946858"/>
            <a:ext cx="8373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bunch of tools designed to leverage GraphQL and work together to create a workflow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607111-2F6B-024C-8887-DBCDCE6E4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327150"/>
            <a:ext cx="76200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0661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Playground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&amp;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Introspection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718548" y="1677611"/>
            <a:ext cx="715452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Playground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graphical, interactive, in-browser GraphQL IDE.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Depends on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GraphiQL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It’s disabled by default in production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Introspection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Query witch resources are available in the API schema. </a:t>
            </a:r>
          </a:p>
          <a:p>
            <a:pPr marL="285750" indent="-285750">
              <a:buFontTx/>
              <a:buChar char="-"/>
            </a:pP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You can see the available queries, types and fields.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an be disabled for production</a:t>
            </a:r>
          </a:p>
          <a:p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D1625C-0A8A-D54F-B286-2B389A5CA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803" y="2598127"/>
            <a:ext cx="1661746" cy="166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1977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Demo: Show GraphQL Samples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3874038" y="2834177"/>
            <a:ext cx="5799986" cy="737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does GraphQL look like and how do you use it?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5C66F34-CCD3-4F4B-97B6-673D0AF7D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476498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1214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01: Implement your own Apollo Server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5660778" y="2829904"/>
            <a:ext cx="4246675" cy="96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Apollo Server with Express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Schema, Query and Resolvers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497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Resolver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747230" y="1120676"/>
            <a:ext cx="760657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Resolver</a:t>
            </a:r>
          </a:p>
          <a:p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285750" indent="-285750">
              <a:buFontTx/>
              <a:buChar char="-"/>
            </a:pP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Is a simple function which is used to resolve the data defined in the schema.</a:t>
            </a:r>
          </a:p>
          <a:p>
            <a:pPr marL="285750" indent="-285750">
              <a:buFontTx/>
              <a:buChar char="-"/>
            </a:pP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Resolvers returns Data or the promise against any operations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Resolver Map</a:t>
            </a:r>
          </a:p>
          <a:p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collection of resolvers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It’s possible to combine multiple maps to one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1A53DC-74DB-D047-9074-47BE0261A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17707" y="2701946"/>
            <a:ext cx="1454108" cy="1454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ABF106-0068-C64B-A024-F44DFC5A8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7230" y="3837236"/>
            <a:ext cx="6038847" cy="194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7313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Resolver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Arguments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734167" y="2701946"/>
            <a:ext cx="6261842" cy="38472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rgbClr val="F25CC1"/>
                </a:solidFill>
                <a:latin typeface="Source Code Pro"/>
              </a:rPr>
              <a:t>parent</a:t>
            </a:r>
            <a:endParaRPr lang="en-GB" dirty="0">
              <a:solidFill>
                <a:srgbClr val="F25CC1"/>
              </a:solidFill>
              <a:latin typeface="Source Code Pro"/>
            </a:endParaRPr>
          </a:p>
          <a:p>
            <a:pPr marL="742950" lvl="1" indent="-285750">
              <a:buFontTx/>
              <a:buChar char="-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Return value of the resolver for this field's parent</a:t>
            </a:r>
          </a:p>
          <a:p>
            <a:endParaRPr lang="en-GB" sz="160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sz="1600" dirty="0" err="1">
                <a:solidFill>
                  <a:srgbClr val="F25CC1"/>
                </a:solidFill>
                <a:latin typeface="Source Code Pro"/>
              </a:rPr>
              <a:t>args</a:t>
            </a:r>
            <a:endParaRPr lang="en-US" dirty="0">
              <a:latin typeface="Source Code Pro"/>
            </a:endParaRPr>
          </a:p>
          <a:p>
            <a:pPr marL="742950" lvl="1" indent="-285750">
              <a:buFontTx/>
              <a:buChar char="-"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Contains all GraphQL arguments provided for this field</a:t>
            </a:r>
          </a:p>
          <a:p>
            <a:pPr marL="742950" lvl="1" indent="-285750">
              <a:buFontTx/>
              <a:buChar char="-"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Example: </a:t>
            </a:r>
            <a:r>
              <a:rPr lang="en-GB" sz="1400" dirty="0">
                <a:solidFill>
                  <a:srgbClr val="F25CC1"/>
                </a:solidFill>
                <a:latin typeface="Source Code Pro"/>
              </a:rPr>
              <a:t>{ "id": "4" }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GB" sz="160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sz="1600" dirty="0">
                <a:solidFill>
                  <a:srgbClr val="F25CC1"/>
                </a:solidFill>
                <a:latin typeface="Source Code Pro"/>
              </a:rPr>
              <a:t>context</a:t>
            </a:r>
            <a:endParaRPr lang="en-US" sz="1600" dirty="0">
              <a:latin typeface="Source Code Pro"/>
            </a:endParaRPr>
          </a:p>
          <a:p>
            <a:pPr marL="742950" lvl="1" indent="-285750">
              <a:buFontTx/>
              <a:buChar char="-"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Shared across all resolvers </a:t>
            </a:r>
          </a:p>
          <a:p>
            <a:pPr marL="742950" lvl="1" indent="-285750">
              <a:buFontTx/>
              <a:buChar char="-"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Including authentication information, </a:t>
            </a:r>
            <a:r>
              <a:rPr lang="en-GB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dataloader</a:t>
            </a: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instances, and </a:t>
            </a:r>
            <a:b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anything else to track across resolvers</a:t>
            </a:r>
          </a:p>
          <a:p>
            <a:endParaRPr lang="en-GB" sz="160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sz="1600" dirty="0">
                <a:solidFill>
                  <a:srgbClr val="F25CC1"/>
                </a:solidFill>
                <a:latin typeface="Source Code Pro"/>
              </a:rPr>
              <a:t>info</a:t>
            </a:r>
            <a:endParaRPr lang="en-US" dirty="0">
              <a:latin typeface="Source Code Pro"/>
            </a:endParaRPr>
          </a:p>
          <a:p>
            <a:pPr marL="742950" lvl="1" indent="-285750">
              <a:buFontTx/>
              <a:buChar char="-"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Information about the operation's execution state</a:t>
            </a:r>
          </a:p>
          <a:p>
            <a:pPr marL="742950" lvl="1" indent="-285750">
              <a:buFontTx/>
              <a:buChar char="-"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Field name, path to field and caching information</a:t>
            </a:r>
            <a:endParaRPr lang="en-GB" sz="160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ABF106-0068-C64B-A024-F44DFC5A8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4167" y="760604"/>
            <a:ext cx="6038847" cy="19413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ED1BDC-D463-0540-AA58-C84AD42AA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4238" y="2714897"/>
            <a:ext cx="1428206" cy="142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87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Resolver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Chain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715032" y="2460079"/>
            <a:ext cx="822385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If the queried Field an object type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it always then resolves one or more fields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 that object.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Those subfields might in turn also contain object types.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object-field pattern can continue to an arbitrary depth, and this is a resolver chain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1A53DC-74DB-D047-9074-47BE0261A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17707" y="2701946"/>
            <a:ext cx="1454108" cy="145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8758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Query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Types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&amp;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Nested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Schemas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2C2B71-A529-F843-9477-9715E823F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085" y="832337"/>
            <a:ext cx="4325829" cy="567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074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What‘s the plan?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19" name="Gerader Verbinder 10">
            <a:extLst>
              <a:ext uri="{FF2B5EF4-FFF2-40B4-BE49-F238E27FC236}">
                <a16:creationId xmlns:a16="http://schemas.microsoft.com/office/drawing/2014/main" id="{09DC93B4-35E0-394C-A9CD-74E21446159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1">
            <a:extLst>
              <a:ext uri="{FF2B5EF4-FFF2-40B4-BE49-F238E27FC236}">
                <a16:creationId xmlns:a16="http://schemas.microsoft.com/office/drawing/2014/main" id="{D8042314-0695-004D-8BDA-161559F7DE13}"/>
              </a:ext>
            </a:extLst>
          </p:cNvPr>
          <p:cNvSpPr txBox="1"/>
          <p:nvPr/>
        </p:nvSpPr>
        <p:spPr>
          <a:xfrm>
            <a:off x="3725456" y="2370108"/>
            <a:ext cx="636930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GraphQL and how I write a Query?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Apollo Server with Queries, Mutations &amp; Subscriptions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to get the data from Apollo with a React App?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Security, Error Handling &amp; Testing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5CBA1C-32E2-A94E-AACE-3BF2250C7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73" y="2490421"/>
            <a:ext cx="17907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04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Return Values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708592" y="1028343"/>
            <a:ext cx="8254376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resolver function's return value is treated differently by Apollo Server depending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 its type: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Scalar / Object: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resolver can return a single value or an object. Passed down to any nested resolvers.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Array: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Returns a array of values or objects, if the schema defines a list.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Server executes nested resolvers for each item in the array.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null/undefined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Indicates that the value for the field could not be found. Apollo set the field to </a:t>
            </a:r>
            <a:r>
              <a:rPr lang="en-GB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null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Promise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Resolvers often perform asynchronous actions. To support this, a resolver can return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promise that resolves to any other supported return type.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C622FB-5760-E444-9AC3-1B0AD95A1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129" y="2496884"/>
            <a:ext cx="1717521" cy="171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168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Demo: Setup the demo environment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4060781" y="2675715"/>
            <a:ext cx="5463355" cy="1506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Start the Docker Containers with docker-compose</a:t>
            </a:r>
          </a:p>
          <a:p>
            <a:pPr>
              <a:lnSpc>
                <a:spcPct val="2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Explore REST API &amp; React App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5C66F34-CCD3-4F4B-97B6-673D0AF7D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476498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2219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Workshop Scenario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A4AD98-8B08-C04B-87C8-9B1A883E7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207" y="735244"/>
            <a:ext cx="5373586" cy="575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8287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02: Implement Resolvers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4127678" y="2252524"/>
            <a:ext cx="5758110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 a GraphQL Schema, based on the REST API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three Resolvers:</a:t>
            </a:r>
          </a:p>
          <a:p>
            <a:pPr marL="342900" indent="-342900">
              <a:buFontTx/>
              <a:buChar char="-"/>
            </a:pP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SessionResolver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AttendeeResolver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SpeakerResolver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Resolvers should return static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436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Data Source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848601" y="1583181"/>
            <a:ext cx="76754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Data sources are classes that encapsulate fetching data from a particular service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Built-in support for caching, deduplication and error handling</a:t>
            </a:r>
          </a:p>
          <a:p>
            <a:pPr marL="285750" indent="-285750">
              <a:buFontTx/>
              <a:buChar char="-"/>
            </a:pPr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180FA3-4E22-FC46-B5A5-8D67ECDA2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194" y="2558561"/>
            <a:ext cx="1740877" cy="17408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032902-CEAB-6A4D-9FBE-58BB2F498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601" y="3074811"/>
            <a:ext cx="6589249" cy="189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927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Types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of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Data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Sources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848601" y="1583181"/>
            <a:ext cx="752347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RESTDataSource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Fetch or send data to REST APIs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SQLDataSource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SQL Data Source allows to communicate directly with database. Based in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knex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GRPCDataSource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with a GRPC Service. Based on a Proto File.</a:t>
            </a:r>
          </a:p>
          <a:p>
            <a:pPr marL="285750" indent="-285750">
              <a:buFontTx/>
              <a:buChar char="-"/>
            </a:pPr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Other Data Sources:</a:t>
            </a:r>
          </a:p>
          <a:p>
            <a:pPr marL="285750" indent="-285750">
              <a:buFontTx/>
              <a:buChar char="-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MongoDataSource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CosmosDataSource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FirestoreDataSource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180FA3-4E22-FC46-B5A5-8D67ECDA2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194" y="2558561"/>
            <a:ext cx="1740877" cy="174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7600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Data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Sources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in Apollo Server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848601" y="1583181"/>
            <a:ext cx="6140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DataSources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provided directly to the Apollo Server Constructor: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DED7E9-D5A3-994A-A615-F7B064C67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391" y="2622640"/>
            <a:ext cx="1723980" cy="172398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A48BDB-928B-244F-BDFA-3B495C841CD4}"/>
              </a:ext>
            </a:extLst>
          </p:cNvPr>
          <p:cNvSpPr/>
          <p:nvPr/>
        </p:nvSpPr>
        <p:spPr>
          <a:xfrm>
            <a:off x="3848601" y="2004523"/>
            <a:ext cx="6885133" cy="1887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ApolloServer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typeDefs,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resolvers,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dataSources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moviesAPI: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MoviesAPI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personalizationAPI: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PersonalizationAPI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feld 11">
            <a:extLst>
              <a:ext uri="{FF2B5EF4-FFF2-40B4-BE49-F238E27FC236}">
                <a16:creationId xmlns:a16="http://schemas.microsoft.com/office/drawing/2014/main" id="{A13A1FBB-9DFB-4F46-A5A2-238C546B42D1}"/>
              </a:ext>
            </a:extLst>
          </p:cNvPr>
          <p:cNvSpPr txBox="1"/>
          <p:nvPr/>
        </p:nvSpPr>
        <p:spPr>
          <a:xfrm>
            <a:off x="3848601" y="4000048"/>
            <a:ext cx="6980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resolvers, you can access the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DataSources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with the shared </a:t>
            </a:r>
            <a:r>
              <a:rPr lang="en-GB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7F5FA3-2AD9-E24A-A0F9-F29C5A5CE549}"/>
              </a:ext>
            </a:extLst>
          </p:cNvPr>
          <p:cNvSpPr/>
          <p:nvPr/>
        </p:nvSpPr>
        <p:spPr>
          <a:xfrm>
            <a:off x="3833647" y="4477209"/>
            <a:ext cx="6096000" cy="171329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resolvers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movie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async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_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dataSources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dataSources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moviesAPI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getMovie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6669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Data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Sources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: Caching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784206" y="1121018"/>
            <a:ext cx="727288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By default, Data Sources implements an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InMemoryCache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store the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result of past fetches.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define in Apollo Server a different cache.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an Apollo Server with multiple instances, you should use a shared cache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like Redis or Memcached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C7728B-A680-914C-AAFB-5EC0AEDF3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050" y="2746103"/>
            <a:ext cx="1666025" cy="16660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ADABE99-6FF7-E743-9A79-1BCED8DB1C85}"/>
              </a:ext>
            </a:extLst>
          </p:cNvPr>
          <p:cNvSpPr/>
          <p:nvPr/>
        </p:nvSpPr>
        <p:spPr>
          <a:xfrm>
            <a:off x="3784206" y="3385771"/>
            <a:ext cx="6096000" cy="243143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ApolloServer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typeDefs,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resolvers,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cache: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BaseRedisCache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client: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Redis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host: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'redis-server'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dataSources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moviesAPI: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MoviesAPI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6426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03: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DataSources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4127677" y="2252524"/>
            <a:ext cx="73667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a REST &amp; SQL Data Source in your Apollo Server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Share the Data Sources with the context to your resolvers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Remove the static data from your resolver and fetch the data from your Data Sources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2500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634489E-0DC2-A646-A49A-E71F820F2D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4000"/>
          </a:blip>
          <a:stretch>
            <a:fillRect/>
          </a:stretch>
        </p:blipFill>
        <p:spPr>
          <a:xfrm>
            <a:off x="8272863" y="3239053"/>
            <a:ext cx="1335827" cy="133582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AC856D5-9255-954B-A16E-BBBEE31216F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9000"/>
          </a:blip>
          <a:stretch>
            <a:fillRect/>
          </a:stretch>
        </p:blipFill>
        <p:spPr>
          <a:xfrm>
            <a:off x="6882192" y="1745819"/>
            <a:ext cx="1684724" cy="168472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B097694-2916-6C48-8BE1-733A7465764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3000"/>
          </a:blip>
          <a:stretch>
            <a:fillRect/>
          </a:stretch>
        </p:blipFill>
        <p:spPr>
          <a:xfrm>
            <a:off x="3536484" y="4558962"/>
            <a:ext cx="1690237" cy="169023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31A20D-C7FD-1043-AD75-B4227C493AE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>
            <a:off x="2430038" y="2373443"/>
            <a:ext cx="1989842" cy="19898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4AB53D0-7A2C-C340-B52E-9D79DD3AE1E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0000"/>
          </a:blip>
          <a:stretch>
            <a:fillRect/>
          </a:stretch>
        </p:blipFill>
        <p:spPr>
          <a:xfrm>
            <a:off x="5114507" y="855719"/>
            <a:ext cx="1684724" cy="1684724"/>
          </a:xfrm>
          <a:prstGeom prst="rect">
            <a:avLst/>
          </a:prstGeom>
          <a:noFill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8CE4D70-0E81-EE44-ACC6-E82FA50EB290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0000"/>
          </a:blip>
          <a:stretch>
            <a:fillRect/>
          </a:stretch>
        </p:blipFill>
        <p:spPr>
          <a:xfrm>
            <a:off x="6377818" y="4146025"/>
            <a:ext cx="1411862" cy="1411862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The Apollo Clients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06EE46-059E-414C-9670-98C05167D953}"/>
              </a:ext>
            </a:extLst>
          </p:cNvPr>
          <p:cNvSpPr txBox="1"/>
          <p:nvPr/>
        </p:nvSpPr>
        <p:spPr>
          <a:xfrm>
            <a:off x="5535921" y="1374916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Apollo 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Server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03EC86-5015-4941-8D4D-FDE70D4FA692}"/>
              </a:ext>
            </a:extLst>
          </p:cNvPr>
          <p:cNvSpPr txBox="1"/>
          <p:nvPr/>
        </p:nvSpPr>
        <p:spPr>
          <a:xfrm>
            <a:off x="3960653" y="5080914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181B57-0D06-BC4E-AF34-FF869B4004FC}"/>
              </a:ext>
            </a:extLst>
          </p:cNvPr>
          <p:cNvSpPr txBox="1"/>
          <p:nvPr/>
        </p:nvSpPr>
        <p:spPr>
          <a:xfrm>
            <a:off x="6701446" y="4528791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Apollo 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Studio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28CA41-D0CD-D54E-9D0E-EDF1AD576976}"/>
              </a:ext>
            </a:extLst>
          </p:cNvPr>
          <p:cNvSpPr txBox="1"/>
          <p:nvPr/>
        </p:nvSpPr>
        <p:spPr>
          <a:xfrm>
            <a:off x="7315200" y="2265016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iOS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7F3AC5-8B8C-DC49-8B25-DCACFBDBC94F}"/>
              </a:ext>
            </a:extLst>
          </p:cNvPr>
          <p:cNvSpPr txBox="1"/>
          <p:nvPr/>
        </p:nvSpPr>
        <p:spPr>
          <a:xfrm>
            <a:off x="8473341" y="3541965"/>
            <a:ext cx="934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Android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02C165-7B58-824A-9592-23056324EFBB}"/>
              </a:ext>
            </a:extLst>
          </p:cNvPr>
          <p:cNvSpPr txBox="1"/>
          <p:nvPr/>
        </p:nvSpPr>
        <p:spPr>
          <a:xfrm>
            <a:off x="2806841" y="3045199"/>
            <a:ext cx="1236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GraphQL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Playground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4706B6-2094-7247-B5F0-E8455829E7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45203" y="2964964"/>
            <a:ext cx="1223332" cy="1223332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F96564-802C-684D-9113-53D6AAE8C113}"/>
              </a:ext>
            </a:extLst>
          </p:cNvPr>
          <p:cNvCxnSpPr>
            <a:cxnSpLocks/>
            <a:stCxn id="17" idx="1"/>
            <a:endCxn id="21" idx="3"/>
          </p:cNvCxnSpPr>
          <p:nvPr/>
        </p:nvCxnSpPr>
        <p:spPr>
          <a:xfrm flipH="1" flipV="1">
            <a:off x="4419880" y="3368364"/>
            <a:ext cx="925323" cy="208266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3A865-27BA-A94F-9AB2-B77D8FCE1DD5}"/>
              </a:ext>
            </a:extLst>
          </p:cNvPr>
          <p:cNvCxnSpPr>
            <a:stCxn id="17" idx="0"/>
            <a:endCxn id="20" idx="2"/>
          </p:cNvCxnSpPr>
          <p:nvPr/>
        </p:nvCxnSpPr>
        <p:spPr>
          <a:xfrm flipV="1">
            <a:off x="5956869" y="2540443"/>
            <a:ext cx="0" cy="424521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FFA992F-EDDB-3F42-8AE3-BAC02DCE4A46}"/>
              </a:ext>
            </a:extLst>
          </p:cNvPr>
          <p:cNvCxnSpPr>
            <a:cxnSpLocks/>
          </p:cNvCxnSpPr>
          <p:nvPr/>
        </p:nvCxnSpPr>
        <p:spPr>
          <a:xfrm flipV="1">
            <a:off x="6568535" y="3045199"/>
            <a:ext cx="491939" cy="253173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1EC6BB0-7880-764B-BCED-61513AC6059C}"/>
              </a:ext>
            </a:extLst>
          </p:cNvPr>
          <p:cNvCxnSpPr>
            <a:stCxn id="17" idx="3"/>
            <a:endCxn id="24" idx="1"/>
          </p:cNvCxnSpPr>
          <p:nvPr/>
        </p:nvCxnSpPr>
        <p:spPr>
          <a:xfrm>
            <a:off x="6568535" y="3576630"/>
            <a:ext cx="1704328" cy="330337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894E2E0-C158-3C42-A25E-2A82CF5206AB}"/>
              </a:ext>
            </a:extLst>
          </p:cNvPr>
          <p:cNvCxnSpPr/>
          <p:nvPr/>
        </p:nvCxnSpPr>
        <p:spPr>
          <a:xfrm>
            <a:off x="6309360" y="4042954"/>
            <a:ext cx="333103" cy="320331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130CD66-C95C-7848-A8D8-2B2EF3FB1D1E}"/>
              </a:ext>
            </a:extLst>
          </p:cNvPr>
          <p:cNvCxnSpPr/>
          <p:nvPr/>
        </p:nvCxnSpPr>
        <p:spPr>
          <a:xfrm flipH="1">
            <a:off x="4885509" y="4042954"/>
            <a:ext cx="650412" cy="698863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399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3" grpId="0"/>
      <p:bldP spid="16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Your goals &amp; wishes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19" name="Gerader Verbinder 10">
            <a:extLst>
              <a:ext uri="{FF2B5EF4-FFF2-40B4-BE49-F238E27FC236}">
                <a16:creationId xmlns:a16="http://schemas.microsoft.com/office/drawing/2014/main" id="{09DC93B4-35E0-394C-A9CD-74E21446159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1">
            <a:extLst>
              <a:ext uri="{FF2B5EF4-FFF2-40B4-BE49-F238E27FC236}">
                <a16:creationId xmlns:a16="http://schemas.microsoft.com/office/drawing/2014/main" id="{D8042314-0695-004D-8BDA-161559F7DE13}"/>
              </a:ext>
            </a:extLst>
          </p:cNvPr>
          <p:cNvSpPr txBox="1"/>
          <p:nvPr/>
        </p:nvSpPr>
        <p:spPr>
          <a:xfrm>
            <a:off x="3725456" y="2370108"/>
            <a:ext cx="385002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Who are you and what is your focus?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do you expect from this training?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your level at: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2A5A6-04BE-484F-83DC-FB14D1E24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673" y="2546350"/>
            <a:ext cx="1765300" cy="1765300"/>
          </a:xfrm>
          <a:prstGeom prst="rect">
            <a:avLst/>
          </a:prstGeom>
        </p:spPr>
      </p:pic>
      <p:pic>
        <p:nvPicPr>
          <p:cNvPr id="3074" name="Picture 2" descr="Typescript">
            <a:extLst>
              <a:ext uri="{FF2B5EF4-FFF2-40B4-BE49-F238E27FC236}">
                <a16:creationId xmlns:a16="http://schemas.microsoft.com/office/drawing/2014/main" id="{6D86BA65-724C-C746-A08F-EA9092C90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401" y="4229101"/>
            <a:ext cx="819150" cy="81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lexandre - Node &amp;amp; React Full-Stack-Entwickler">
            <a:extLst>
              <a:ext uri="{FF2B5EF4-FFF2-40B4-BE49-F238E27FC236}">
                <a16:creationId xmlns:a16="http://schemas.microsoft.com/office/drawing/2014/main" id="{C11830BC-D0A7-D740-B9FD-DF582597F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024" y="4168777"/>
            <a:ext cx="879474" cy="879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Was ist REST? Einsatz in der Industrie">
            <a:extLst>
              <a:ext uri="{FF2B5EF4-FFF2-40B4-BE49-F238E27FC236}">
                <a16:creationId xmlns:a16="http://schemas.microsoft.com/office/drawing/2014/main" id="{AC698B10-A8BB-F841-83DA-403544CE29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0971" y="4168777"/>
            <a:ext cx="1168333" cy="77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>
            <a:extLst>
              <a:ext uri="{FF2B5EF4-FFF2-40B4-BE49-F238E27FC236}">
                <a16:creationId xmlns:a16="http://schemas.microsoft.com/office/drawing/2014/main" id="{DDDF475B-ACD6-5242-A23F-36404C8E8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128" y="4078289"/>
            <a:ext cx="1499850" cy="106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6136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Client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715461" y="1677611"/>
            <a:ext cx="826489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Client is a comprehensive state management library for JavaScript that enables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to manage both local and remote data with GraphQL.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it to fetch, cache, and modify application data, all while automatically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updating your UI.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Supported Libraries: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React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Angular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Svelte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Ember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Vue</a:t>
            </a:r>
          </a:p>
        </p:txBody>
      </p:sp>
      <p:pic>
        <p:nvPicPr>
          <p:cNvPr id="7" name="Picture 12">
            <a:extLst>
              <a:ext uri="{FF2B5EF4-FFF2-40B4-BE49-F238E27FC236}">
                <a16:creationId xmlns:a16="http://schemas.microsoft.com/office/drawing/2014/main" id="{32C763CB-F508-C649-A41A-6F072CE39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22" y="2731384"/>
            <a:ext cx="1973350" cy="139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063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Client: Query Data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702582" y="1400715"/>
            <a:ext cx="256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Declarative data fetching</a:t>
            </a:r>
          </a:p>
        </p:txBody>
      </p:sp>
      <p:pic>
        <p:nvPicPr>
          <p:cNvPr id="7" name="Picture 12">
            <a:extLst>
              <a:ext uri="{FF2B5EF4-FFF2-40B4-BE49-F238E27FC236}">
                <a16:creationId xmlns:a16="http://schemas.microsoft.com/office/drawing/2014/main" id="{32C763CB-F508-C649-A41A-6F072CE39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22" y="2731384"/>
            <a:ext cx="1973350" cy="139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F642C79-45B3-AD45-BD41-0F5BF6A3FF13}"/>
              </a:ext>
            </a:extLst>
          </p:cNvPr>
          <p:cNvSpPr/>
          <p:nvPr/>
        </p:nvSpPr>
        <p:spPr>
          <a:xfrm>
            <a:off x="3702582" y="1874739"/>
            <a:ext cx="8935789" cy="1713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Feed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loading,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useQuery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GET_DOGS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loading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Fetching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DogList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dogs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{data.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dogs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981470-12B1-7140-A47C-80B1186D8006}"/>
              </a:ext>
            </a:extLst>
          </p:cNvPr>
          <p:cNvSpPr/>
          <p:nvPr/>
        </p:nvSpPr>
        <p:spPr>
          <a:xfrm>
            <a:off x="3702582" y="3323389"/>
            <a:ext cx="5460597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Apollo Client </a:t>
            </a:r>
            <a:r>
              <a:rPr lang="de-DE" dirty="0" err="1"/>
              <a:t>includes</a:t>
            </a:r>
            <a:r>
              <a:rPr lang="de-DE" dirty="0"/>
              <a:t> an intelligent </a:t>
            </a:r>
            <a:r>
              <a:rPr lang="de-DE" dirty="0" err="1"/>
              <a:t>cache</a:t>
            </a:r>
            <a:r>
              <a:rPr lang="de-DE" dirty="0"/>
              <a:t> out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box</a:t>
            </a:r>
          </a:p>
          <a:p>
            <a:endParaRPr lang="de-DE" dirty="0"/>
          </a:p>
          <a:p>
            <a:r>
              <a:rPr lang="de-DE" dirty="0" err="1"/>
              <a:t>Based</a:t>
            </a:r>
            <a:r>
              <a:rPr lang="de-DE" dirty="0"/>
              <a:t> on Hooks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load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modify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useQuery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useMutation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useSusbscription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44572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Client: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React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12">
            <a:extLst>
              <a:ext uri="{FF2B5EF4-FFF2-40B4-BE49-F238E27FC236}">
                <a16:creationId xmlns:a16="http://schemas.microsoft.com/office/drawing/2014/main" id="{32C763CB-F508-C649-A41A-6F072CE39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22" y="2731384"/>
            <a:ext cx="1973350" cy="139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A415F4A-CB56-8046-AE84-8051226FCEE8}"/>
              </a:ext>
            </a:extLst>
          </p:cNvPr>
          <p:cNvSpPr/>
          <p:nvPr/>
        </p:nvSpPr>
        <p:spPr>
          <a:xfrm>
            <a:off x="3898005" y="1133739"/>
            <a:ext cx="7580971" cy="53040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gql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useQuery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'@apollo/client'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GET_DOGS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gql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`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GetDogs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dogs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breed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`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Dogs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onDogSelected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loading,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useQuery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GET_DOGS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loading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'Loading...'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`Error!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${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error.message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`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"dog"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onChange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{onDogSelected}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{data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dogs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=&gt; (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{dog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{dog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breed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{dog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breed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))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&lt;/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6336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Client: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ApolloProvider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12">
            <a:extLst>
              <a:ext uri="{FF2B5EF4-FFF2-40B4-BE49-F238E27FC236}">
                <a16:creationId xmlns:a16="http://schemas.microsoft.com/office/drawing/2014/main" id="{32C763CB-F508-C649-A41A-6F072CE39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22" y="2731384"/>
            <a:ext cx="1973350" cy="139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11">
            <a:extLst>
              <a:ext uri="{FF2B5EF4-FFF2-40B4-BE49-F238E27FC236}">
                <a16:creationId xmlns:a16="http://schemas.microsoft.com/office/drawing/2014/main" id="{B33A857E-4A31-3F47-9AE5-4546B771271E}"/>
              </a:ext>
            </a:extLst>
          </p:cNvPr>
          <p:cNvSpPr txBox="1"/>
          <p:nvPr/>
        </p:nvSpPr>
        <p:spPr>
          <a:xfrm>
            <a:off x="3709022" y="830473"/>
            <a:ext cx="80939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ApolloProvider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wraps your React app and places Apollo Client on the context, which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enables you to access it from anywhere in your component tree.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Putting the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ApolloProvider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somewhere high in your app, above any component that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might need to access GraphQL data.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D6608E-40EE-2949-9216-62184524BDA9}"/>
              </a:ext>
            </a:extLst>
          </p:cNvPr>
          <p:cNvSpPr/>
          <p:nvPr/>
        </p:nvSpPr>
        <p:spPr>
          <a:xfrm>
            <a:off x="3709022" y="2422291"/>
            <a:ext cx="6096000" cy="386772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client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ApolloClient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uri: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'https://48p1r2roz4.sse.codesandbox.io'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cache: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InMemoryCache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div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h2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My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Apollo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00"/>
                </a:solidFill>
                <a:latin typeface="Apple Color Emoji" pitchFamily="2" charset="0"/>
                <a:ea typeface="Times New Roman" panose="02020603050405020304" pitchFamily="18" charset="0"/>
                <a:cs typeface="Apple Color Emoji" pitchFamily="2" charset="0"/>
              </a:rPr>
              <a:t>🚀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h2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&lt;/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div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render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&lt;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ApolloProvider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client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{client}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&lt;/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ApolloProvider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getElementById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'root'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3354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04: Apollo Client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3975370" y="2572743"/>
            <a:ext cx="7366707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Apollo Client to your React Application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Localize the REST API calls to load the data and replace them with GraphQL queries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773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Data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Types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857128" y="2551837"/>
            <a:ext cx="66697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Mutation Type: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Similar in structure and purpose to the Query type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Defines entry points for write operations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 Types: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Allow you to pass objects as arguments to queries and mutations 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BA7CB-225B-A743-A135-AD151982D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093" y="2705100"/>
            <a:ext cx="1447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1429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Mutations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860965" y="1278517"/>
            <a:ext cx="48701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Mutation is used to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create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update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or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delete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data </a:t>
            </a:r>
          </a:p>
          <a:p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Mutation Type is like Query Type</a:t>
            </a:r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Scalar / Input Types to modify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04CA44-4C12-4E47-9A1D-B9EAF7A6E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593" y="2710961"/>
            <a:ext cx="1436077" cy="14360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7392F0-A665-CF40-8C33-FBD94DB3B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0964" y="3038730"/>
            <a:ext cx="4748284" cy="272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985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Mutation Responses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860965" y="1278517"/>
            <a:ext cx="74896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Mutation should response a logical response type.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should describe the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status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error message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optional the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modified data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 perfect case to use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or 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union types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04CA44-4C12-4E47-9A1D-B9EAF7A6E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593" y="2710961"/>
            <a:ext cx="1436077" cy="143607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F250DE1-C01B-C54C-B82E-1685D44C2AEE}"/>
              </a:ext>
            </a:extLst>
          </p:cNvPr>
          <p:cNvSpPr/>
          <p:nvPr/>
        </p:nvSpPr>
        <p:spPr>
          <a:xfrm>
            <a:off x="3860965" y="3034735"/>
            <a:ext cx="6096000" cy="26109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MutationResponse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!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success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!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Boolean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!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UpdateUserEmailMutationResponse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implements MutationResponse 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code: 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success: 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Boolean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message: 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user: User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3341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Client: Mutation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12">
            <a:extLst>
              <a:ext uri="{FF2B5EF4-FFF2-40B4-BE49-F238E27FC236}">
                <a16:creationId xmlns:a16="http://schemas.microsoft.com/office/drawing/2014/main" id="{32C763CB-F508-C649-A41A-6F072CE39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22" y="2731384"/>
            <a:ext cx="1973350" cy="139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11">
            <a:extLst>
              <a:ext uri="{FF2B5EF4-FFF2-40B4-BE49-F238E27FC236}">
                <a16:creationId xmlns:a16="http://schemas.microsoft.com/office/drawing/2014/main" id="{B33A857E-4A31-3F47-9AE5-4546B771271E}"/>
              </a:ext>
            </a:extLst>
          </p:cNvPr>
          <p:cNvSpPr txBox="1"/>
          <p:nvPr/>
        </p:nvSpPr>
        <p:spPr>
          <a:xfrm>
            <a:off x="3709022" y="1094490"/>
            <a:ext cx="859145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useMutation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hook is the primary API for executing mutations in an Apollo application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useMutation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returns a tuple that includes: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mutate function that you can call at any time to execute the mutation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 object with fields that represent the current status of the mutation's execution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Mutation Parameters can be provided with the variables in the options object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D359C5-8B9A-874D-A5DD-A0663B2235C8}"/>
              </a:ext>
            </a:extLst>
          </p:cNvPr>
          <p:cNvSpPr/>
          <p:nvPr/>
        </p:nvSpPr>
        <p:spPr>
          <a:xfrm>
            <a:off x="3709022" y="3429000"/>
            <a:ext cx="6096000" cy="26109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gql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useMutation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'@apollo/client'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INCREMENT_COUNTER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gql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`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mutation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IncrementCounter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currentValue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`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MyComponent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[mutateFunction,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loading,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}]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useMutation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INCREMENT_COUNTER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7684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05: Mutation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3975370" y="2252524"/>
            <a:ext cx="7366707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Mutation to create an attendee, add sessions to attendee and delete an attendee in your Apollo Server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Replace the REST API calls to modify data in the React App with GraphQL Mutations.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640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Where to find your things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19" name="Gerader Verbinder 10">
            <a:extLst>
              <a:ext uri="{FF2B5EF4-FFF2-40B4-BE49-F238E27FC236}">
                <a16:creationId xmlns:a16="http://schemas.microsoft.com/office/drawing/2014/main" id="{09DC93B4-35E0-394C-A9CD-74E21446159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1">
            <a:extLst>
              <a:ext uri="{FF2B5EF4-FFF2-40B4-BE49-F238E27FC236}">
                <a16:creationId xmlns:a16="http://schemas.microsoft.com/office/drawing/2014/main" id="{D8042314-0695-004D-8BDA-161559F7DE13}"/>
              </a:ext>
            </a:extLst>
          </p:cNvPr>
          <p:cNvSpPr txBox="1"/>
          <p:nvPr/>
        </p:nvSpPr>
        <p:spPr>
          <a:xfrm>
            <a:off x="5206997" y="2511834"/>
            <a:ext cx="3723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</a:t>
            </a:r>
            <a:r>
              <a:rPr lang="en-GB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cutt.ly</a:t>
            </a:r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GB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mEgxbsw</a:t>
            </a:r>
            <a:endParaRPr lang="en-GB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E781F5-5311-5341-ACC2-DC2CA1352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941" y="2474343"/>
            <a:ext cx="1694434" cy="16944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F7F061-6D83-8E44-B12D-262A2B97C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2100" y="2220996"/>
            <a:ext cx="1104897" cy="11048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6C8942-6A82-9C43-938B-79D7DE85E7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686" y="3429000"/>
            <a:ext cx="1092311" cy="1092311"/>
          </a:xfrm>
          <a:prstGeom prst="rect">
            <a:avLst/>
          </a:prstGeom>
        </p:spPr>
      </p:pic>
      <p:sp>
        <p:nvSpPr>
          <p:cNvPr id="14" name="Textfeld 11">
            <a:extLst>
              <a:ext uri="{FF2B5EF4-FFF2-40B4-BE49-F238E27FC236}">
                <a16:creationId xmlns:a16="http://schemas.microsoft.com/office/drawing/2014/main" id="{64766C21-D186-E848-BE6F-9233DA77643C}"/>
              </a:ext>
            </a:extLst>
          </p:cNvPr>
          <p:cNvSpPr txBox="1"/>
          <p:nvPr/>
        </p:nvSpPr>
        <p:spPr>
          <a:xfrm>
            <a:off x="5206996" y="3713545"/>
            <a:ext cx="6460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</a:t>
            </a:r>
            <a:r>
              <a:rPr lang="en-GB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github.com</a:t>
            </a:r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GB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roeb</a:t>
            </a:r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/Training-GraphQL</a:t>
            </a:r>
          </a:p>
        </p:txBody>
      </p:sp>
    </p:spTree>
    <p:extLst>
      <p:ext uri="{BB962C8B-B14F-4D97-AF65-F5344CB8AC3E}">
        <p14:creationId xmlns:p14="http://schemas.microsoft.com/office/powerpoint/2010/main" val="2828157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Error Handling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904030" y="1677803"/>
            <a:ext cx="742030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Whenever Apollo Server encounters errors, its response to the client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includes an errors array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Each error in the array has an extensions field that provides additional useful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information.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ErrorCode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Helps you to identify to error scope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StackTrace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useful while developing and debugging your server and should not be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enabled on production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C0E043-4C13-9646-89F0-0BC68CCFB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550" y="2838450"/>
            <a:ext cx="11811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507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Error Handling: Error Message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54FD45-AA74-E14C-980E-394ACD87E264}"/>
              </a:ext>
            </a:extLst>
          </p:cNvPr>
          <p:cNvSpPr/>
          <p:nvPr/>
        </p:nvSpPr>
        <p:spPr>
          <a:xfrm>
            <a:off x="2132526" y="1454942"/>
            <a:ext cx="11177789" cy="4765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DE" sz="1200" dirty="0">
                <a:solidFill>
                  <a:srgbClr val="0451A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DE" sz="1200" dirty="0">
                <a:solidFill>
                  <a:srgbClr val="0451A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"Cannot query field </a:t>
            </a:r>
            <a:r>
              <a:rPr lang="en-DE" sz="1200" dirty="0">
                <a:solidFill>
                  <a:srgbClr val="FF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\"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__typenam</a:t>
            </a:r>
            <a:r>
              <a:rPr lang="en-DE" sz="1200" dirty="0">
                <a:solidFill>
                  <a:srgbClr val="FF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\"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on type </a:t>
            </a:r>
            <a:r>
              <a:rPr lang="en-DE" sz="1200" dirty="0">
                <a:solidFill>
                  <a:srgbClr val="FF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\"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DE" sz="1200" dirty="0">
                <a:solidFill>
                  <a:srgbClr val="FF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\"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."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DE" sz="1200" dirty="0">
                <a:solidFill>
                  <a:srgbClr val="0451A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DE" sz="1200" dirty="0">
                <a:solidFill>
                  <a:srgbClr val="0451A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line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98658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DE" sz="1200" dirty="0">
                <a:solidFill>
                  <a:srgbClr val="0451A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column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98658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],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DE" sz="1200" dirty="0">
                <a:solidFill>
                  <a:srgbClr val="0451A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extensions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DE" sz="1200" dirty="0">
                <a:solidFill>
                  <a:srgbClr val="0451A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"GRAPHQL_VALIDATION_FAILED"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DE" sz="1200" dirty="0">
                <a:solidFill>
                  <a:srgbClr val="0451A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exception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DE" sz="1200" dirty="0">
                <a:solidFill>
                  <a:srgbClr val="0451A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stacktrace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"GraphQLError: Cannot query field </a:t>
            </a:r>
            <a:r>
              <a:rPr lang="en-DE" sz="1200" dirty="0">
                <a:solidFill>
                  <a:srgbClr val="FF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\"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__typenam</a:t>
            </a:r>
            <a:r>
              <a:rPr lang="en-DE" sz="1200" dirty="0">
                <a:solidFill>
                  <a:srgbClr val="FF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\"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on type </a:t>
            </a:r>
            <a:r>
              <a:rPr lang="en-DE" sz="1200" dirty="0">
                <a:solidFill>
                  <a:srgbClr val="FF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\"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DE" sz="1200" dirty="0">
                <a:solidFill>
                  <a:srgbClr val="FF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\"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."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    at Object.Field (/my_project/node_modules/graphql/validation/rules/FieldsOnCorrectTypeRule.js:48:31)"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"    ...additional lines..."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4461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Error Handling: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ErrorCodes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858954" y="1522708"/>
            <a:ext cx="784432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are the most important error codes of the Apollo Server: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BAD_USER_INPUT</a:t>
            </a:r>
            <a:b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GraphQL operation includes an invalid value for a field argument.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UNAUTHENTICATED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server failed to authenticate with a required data source, such as a REST API.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FORBIDDEN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server was unauthorized to access a required data source, such as a REST API.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INTERNAL_SERVER_ERROR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the default error code, that doesn't specify a different code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2040CD-C250-104F-9E34-C3F3E2990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848" y="2902813"/>
            <a:ext cx="127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12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Error Handling: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Throwing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Errors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904030" y="1677803"/>
            <a:ext cx="77697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Server throws errors of most built-in types automatically when applicable.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resolvers can also throw errors in situations where Apollo Server doesn’t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so automatically.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C0E043-4C13-9646-89F0-0BC68CCFB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550" y="2838450"/>
            <a:ext cx="1181100" cy="11811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8CFDA9C-49F4-A445-B91E-567DF9E62A43}"/>
              </a:ext>
            </a:extLst>
          </p:cNvPr>
          <p:cNvSpPr/>
          <p:nvPr/>
        </p:nvSpPr>
        <p:spPr>
          <a:xfrm>
            <a:off x="3904030" y="3096527"/>
            <a:ext cx="6096000" cy="225189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resolvers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userWithID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parent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args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context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args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.id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 </a:t>
            </a:r>
            <a:r>
              <a:rPr lang="en-DE" sz="1200" dirty="0">
                <a:solidFill>
                  <a:srgbClr val="098658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throw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UserInputError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'Invalid argument value'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008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...fetch correct user...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5183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Error Handling: </a:t>
            </a:r>
            <a:r>
              <a:rPr lang="de-DE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Format Errors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904030" y="1677803"/>
            <a:ext cx="77697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Server throws errors of most built-in types automatically when applicable.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resolvers can also throw errors in situations where Apollo Server doesn’t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so automatically.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C0E043-4C13-9646-89F0-0BC68CCFB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550" y="2838450"/>
            <a:ext cx="1181100" cy="11811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8CFDA9C-49F4-A445-B91E-567DF9E62A43}"/>
              </a:ext>
            </a:extLst>
          </p:cNvPr>
          <p:cNvSpPr/>
          <p:nvPr/>
        </p:nvSpPr>
        <p:spPr>
          <a:xfrm>
            <a:off x="3904030" y="3096527"/>
            <a:ext cx="6096000" cy="225189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resolvers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userWithID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parent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args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context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args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.id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 </a:t>
            </a:r>
            <a:r>
              <a:rPr lang="en-DE" sz="1200" dirty="0">
                <a:solidFill>
                  <a:srgbClr val="098658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throw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UserInputError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'Invalid argument value'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008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...fetch correct user...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0096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Studio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4084457" y="1443840"/>
            <a:ext cx="687656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Cloud platform that helps to build, validate, and secure your data graph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Free - Features: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Schema Registry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Schema Explorer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Metrics (last 24h)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Notifications (Slack)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Business - Features: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Extended Metrics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Schema checks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Tracing of Resolver Level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EFA3AA-07F0-FB48-88E6-F2909CFAC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997" y="2660938"/>
            <a:ext cx="1536123" cy="153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91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Studio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Pricing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2FC0EB59-43FB-464E-9887-75C808160F52}"/>
              </a:ext>
            </a:extLst>
          </p:cNvPr>
          <p:cNvGraphicFramePr>
            <a:graphicFrameLocks noGrp="1"/>
          </p:cNvGraphicFramePr>
          <p:nvPr/>
        </p:nvGraphicFramePr>
        <p:xfrm>
          <a:off x="457200" y="1304642"/>
          <a:ext cx="11112620" cy="445008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778155">
                  <a:extLst>
                    <a:ext uri="{9D8B030D-6E8A-4147-A177-3AD203B41FA5}">
                      <a16:colId xmlns:a16="http://schemas.microsoft.com/office/drawing/2014/main" val="273440365"/>
                    </a:ext>
                  </a:extLst>
                </a:gridCol>
                <a:gridCol w="2778155">
                  <a:extLst>
                    <a:ext uri="{9D8B030D-6E8A-4147-A177-3AD203B41FA5}">
                      <a16:colId xmlns:a16="http://schemas.microsoft.com/office/drawing/2014/main" val="3456677379"/>
                    </a:ext>
                  </a:extLst>
                </a:gridCol>
                <a:gridCol w="2778155">
                  <a:extLst>
                    <a:ext uri="{9D8B030D-6E8A-4147-A177-3AD203B41FA5}">
                      <a16:colId xmlns:a16="http://schemas.microsoft.com/office/drawing/2014/main" val="4108702408"/>
                    </a:ext>
                  </a:extLst>
                </a:gridCol>
                <a:gridCol w="2778155">
                  <a:extLst>
                    <a:ext uri="{9D8B030D-6E8A-4147-A177-3AD203B41FA5}">
                      <a16:colId xmlns:a16="http://schemas.microsoft.com/office/drawing/2014/main" val="2889765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Free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Team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Enterprise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4298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Pricing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0 $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49 $ user/month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Custom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4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Data Retention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 Day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90 Days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18 Months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6128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Query Volume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25 Million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250 Million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Custom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2582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Explorer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4483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Schema Registry &amp; Variants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6159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Performance Metrics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92891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Client Registry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4160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Alerts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554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Schema Validation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9035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Trace Inspection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3433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SSO / Roles &amp; Permissions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A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08199257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E7A4CED9-6F68-4641-86BD-16498127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314" y="2815281"/>
            <a:ext cx="335692" cy="3356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E0615E-0FE1-F64D-B932-741961073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314" y="3175687"/>
            <a:ext cx="335692" cy="335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873598-EAB5-A346-B840-9BC585833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314" y="3548450"/>
            <a:ext cx="335692" cy="3356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A622BE-6350-4243-978D-C4E569A4A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150" y="2815281"/>
            <a:ext cx="335692" cy="3356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28ADCA-67CE-7E47-9D78-DF38E38B8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150" y="3175687"/>
            <a:ext cx="335692" cy="3356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F53A05A-217B-9F47-9602-3E890FC5E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150" y="3548450"/>
            <a:ext cx="335692" cy="3356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4EE4E2-4D7F-CB4C-8AFF-A297AE157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150" y="3921213"/>
            <a:ext cx="335692" cy="33569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7E9A369-8493-184A-8D19-FB6557C21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150" y="4297358"/>
            <a:ext cx="335692" cy="3356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7FC0A65-E162-684D-BF7D-1432F12FB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150" y="4661612"/>
            <a:ext cx="335692" cy="3356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3877D26-7F55-3E4D-92CD-994134C59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150" y="5040321"/>
            <a:ext cx="335692" cy="33569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81539F1-F868-2442-BD8F-5110838FE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3986" y="2815281"/>
            <a:ext cx="335692" cy="3356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A17CC6F-B58A-9644-A81F-7386F37DA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3986" y="3175687"/>
            <a:ext cx="335692" cy="33569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BC25748-5026-DD4E-A371-EFFFBFC15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3986" y="3548450"/>
            <a:ext cx="335692" cy="33569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91FC1D5-A910-6B4C-B5B9-31078BBC2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3986" y="3921213"/>
            <a:ext cx="335692" cy="3356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19BB532-732F-C446-9D1E-278D0A4EF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3986" y="4297358"/>
            <a:ext cx="335692" cy="33569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4FF362B-B353-FD47-9126-73C1E5AE1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3986" y="4661612"/>
            <a:ext cx="335692" cy="33569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8116F4B-1EEA-4448-8E1A-FE8722001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3986" y="5040321"/>
            <a:ext cx="335692" cy="33569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F533FCC-9AA8-AC47-8C32-76A81DD57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3986" y="5419030"/>
            <a:ext cx="335692" cy="33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0232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06: Error Handling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3975370" y="2252524"/>
            <a:ext cx="7366707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Throw different types of errors in your resolvers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Link your Apollo Server with Apollo Studio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Analyze Error and Performance information in Apollo Studio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4465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Data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Types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11">
            <a:extLst>
              <a:ext uri="{FF2B5EF4-FFF2-40B4-BE49-F238E27FC236}">
                <a16:creationId xmlns:a16="http://schemas.microsoft.com/office/drawing/2014/main" id="{350AB7B3-6359-0243-8A31-5AC8CD251EEF}"/>
              </a:ext>
            </a:extLst>
          </p:cNvPr>
          <p:cNvSpPr txBox="1"/>
          <p:nvPr/>
        </p:nvSpPr>
        <p:spPr>
          <a:xfrm>
            <a:off x="3841620" y="2624312"/>
            <a:ext cx="72292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Subscription Types: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Subscriptions are long-lasting GraphQL read operations that can update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their result whenever a particular server-side event occurs. 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BA7CB-225B-A743-A135-AD151982D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093" y="2705100"/>
            <a:ext cx="1447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1624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Subscriptions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4084457" y="1220603"/>
            <a:ext cx="6956648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perations that watch events emitted from Apollo Server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Subscriptions depend on use of a publish and subscribe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Subscriptions are another root level type, similar to Query and Mutation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PubSub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Implementations: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Redis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Google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PubSub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RabbitMQ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MQTT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Kafka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946085-5A85-A241-9AA5-A2525103A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895" y="2784231"/>
            <a:ext cx="1289537" cy="128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66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What is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GraphQL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?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19" name="Gerader Verbinder 10">
            <a:extLst>
              <a:ext uri="{FF2B5EF4-FFF2-40B4-BE49-F238E27FC236}">
                <a16:creationId xmlns:a16="http://schemas.microsoft.com/office/drawing/2014/main" id="{09DC93B4-35E0-394C-A9CD-74E21446159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1">
            <a:extLst>
              <a:ext uri="{FF2B5EF4-FFF2-40B4-BE49-F238E27FC236}">
                <a16:creationId xmlns:a16="http://schemas.microsoft.com/office/drawing/2014/main" id="{D8042314-0695-004D-8BDA-161559F7DE13}"/>
              </a:ext>
            </a:extLst>
          </p:cNvPr>
          <p:cNvSpPr txBox="1"/>
          <p:nvPr/>
        </p:nvSpPr>
        <p:spPr>
          <a:xfrm>
            <a:off x="3725456" y="2274838"/>
            <a:ext cx="563647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GraphQL is a query language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Designed &amp; Developed by Facebook</a:t>
            </a:r>
          </a:p>
          <a:p>
            <a:endParaRPr lang="en-GB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It's not a framework, it's a set of rules how to interact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with a API.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Multiple Data Sources like API, Microservices or databases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CCB41F-6635-A842-B1EF-4C5D402D9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430" y="2698069"/>
            <a:ext cx="1461862" cy="146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94207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7C041-77D8-E347-AC8A-7718C1A801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Subscriptions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86EB7F-3131-6545-82FB-BCD095480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972" y="658421"/>
            <a:ext cx="8958055" cy="610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38947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WebSockets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4052260" y="1684243"/>
            <a:ext cx="712887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Subscriptions are pushed by the server and use the WebSocket Protocol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WebSocket allows a communication between client (Browser) and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server in both directions.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client open a connection and the server can use the open connection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send data to the client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WebSockets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unlike HTTP, do not have a header.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WebSocket URI-Schema is </a:t>
            </a:r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ws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://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or </a:t>
            </a:r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wss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://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73ECC2-7B2A-2C41-9161-E18773914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865" y="2622640"/>
            <a:ext cx="1414887" cy="141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505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WebSockets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: Security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252BC1-1278-A745-A8DB-F03220D87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21" y="693226"/>
            <a:ext cx="10074876" cy="594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029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7C041-77D8-E347-AC8A-7718C1A801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How Subscriptions work</a:t>
            </a:r>
          </a:p>
        </p:txBody>
      </p:sp>
      <p:pic>
        <p:nvPicPr>
          <p:cNvPr id="12290" name="Picture 2" descr="Subscriptions in GraphQL with Apollo 2.0 | by Brenda Jimenez | Medium">
            <a:extLst>
              <a:ext uri="{FF2B5EF4-FFF2-40B4-BE49-F238E27FC236}">
                <a16:creationId xmlns:a16="http://schemas.microsoft.com/office/drawing/2014/main" id="{44607458-A790-134F-9FFB-2FBA43A72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021" y="1056403"/>
            <a:ext cx="10369958" cy="49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06390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Client: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Subscription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12">
            <a:extLst>
              <a:ext uri="{FF2B5EF4-FFF2-40B4-BE49-F238E27FC236}">
                <a16:creationId xmlns:a16="http://schemas.microsoft.com/office/drawing/2014/main" id="{32C763CB-F508-C649-A41A-6F072CE39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22" y="2731384"/>
            <a:ext cx="1973350" cy="139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11">
            <a:extLst>
              <a:ext uri="{FF2B5EF4-FFF2-40B4-BE49-F238E27FC236}">
                <a16:creationId xmlns:a16="http://schemas.microsoft.com/office/drawing/2014/main" id="{B33A857E-4A31-3F47-9AE5-4546B771271E}"/>
              </a:ext>
            </a:extLst>
          </p:cNvPr>
          <p:cNvSpPr txBox="1"/>
          <p:nvPr/>
        </p:nvSpPr>
        <p:spPr>
          <a:xfrm>
            <a:off x="3709022" y="1094490"/>
            <a:ext cx="76724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use Apollo Link to define a link chain that modifies your operations and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routes them to the appropriate destination.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Import and initialize a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WebSocketLink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object to your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ApolloClient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AA905D-C556-B94D-A2ED-436A041ED766}"/>
              </a:ext>
            </a:extLst>
          </p:cNvPr>
          <p:cNvSpPr/>
          <p:nvPr/>
        </p:nvSpPr>
        <p:spPr>
          <a:xfrm>
            <a:off x="3709022" y="2680931"/>
            <a:ext cx="6096000" cy="40472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httpLink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HttpLink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uri: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'http://localhost:4000/graphql'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wsLink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WebSocketLink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uri: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'ws://localhost:4000/subscriptions'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options: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reconnect: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splitLink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split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getMainDefinition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definition.kind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===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'OperationDefinition'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&amp;&amp;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definition.operation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===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'subscription'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wsLink,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httpLink,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74314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Apollo Client: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Subscription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8" name="Gerader Verbinder 10">
            <a:extLst>
              <a:ext uri="{FF2B5EF4-FFF2-40B4-BE49-F238E27FC236}">
                <a16:creationId xmlns:a16="http://schemas.microsoft.com/office/drawing/2014/main" id="{9E8B0FEC-03BD-674E-8B54-D08AE38E00F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12">
            <a:extLst>
              <a:ext uri="{FF2B5EF4-FFF2-40B4-BE49-F238E27FC236}">
                <a16:creationId xmlns:a16="http://schemas.microsoft.com/office/drawing/2014/main" id="{32C763CB-F508-C649-A41A-6F072CE39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22" y="2731384"/>
            <a:ext cx="1973350" cy="139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11">
            <a:extLst>
              <a:ext uri="{FF2B5EF4-FFF2-40B4-BE49-F238E27FC236}">
                <a16:creationId xmlns:a16="http://schemas.microsoft.com/office/drawing/2014/main" id="{B33A857E-4A31-3F47-9AE5-4546B771271E}"/>
              </a:ext>
            </a:extLst>
          </p:cNvPr>
          <p:cNvSpPr txBox="1"/>
          <p:nvPr/>
        </p:nvSpPr>
        <p:spPr>
          <a:xfrm>
            <a:off x="3709022" y="1174932"/>
            <a:ext cx="788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use </a:t>
            </a:r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useSubscription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Hook to execute a subscription from React.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useSubscription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returns an object that contains loading, error, and data properties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A138EC-DA13-ED46-A959-D045E30E3266}"/>
              </a:ext>
            </a:extLst>
          </p:cNvPr>
          <p:cNvSpPr/>
          <p:nvPr/>
        </p:nvSpPr>
        <p:spPr>
          <a:xfrm>
            <a:off x="3709021" y="2789355"/>
            <a:ext cx="8184616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COMMENTS_SUBSCRIPTION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gql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`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subscription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OnCommentAdded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$postID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!)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commentAdded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postID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$postID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`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LatestComment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postID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loading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useSubscription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COMMENTS_SUBSCRIPTION,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variables: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postID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</a:t>
            </a:r>
            <a:r>
              <a:rPr lang="en-DE" sz="1200" dirty="0">
                <a:solidFill>
                  <a:srgbClr val="267F99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h4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comment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loading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&amp;&amp;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.commentAdded.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h4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34585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07: Subscription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3975370" y="1880246"/>
            <a:ext cx="7366707" cy="3276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Expand the Apollo Server with an Subscription Server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a Subscription, when sessions are assigned to an attendee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Subscribe the Subscription in React and update the attendee cards on attendee sessions was changed.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4246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Security: Context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930678" y="1136891"/>
            <a:ext cx="742312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are many patterns for providing authentication credentials, including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 headers and JSON web tokens.</a:t>
            </a:r>
          </a:p>
          <a:p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check in the context of the Apollo server at every call if your security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parameters are still correct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type of authorization check is API-wide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165019-3B41-3542-9240-6F4E24A68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703" y="2607141"/>
            <a:ext cx="1643718" cy="1643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1E130DD-9738-3F43-9DA2-238C426C2979}"/>
              </a:ext>
            </a:extLst>
          </p:cNvPr>
          <p:cNvSpPr/>
          <p:nvPr/>
        </p:nvSpPr>
        <p:spPr>
          <a:xfrm>
            <a:off x="3872248" y="3689785"/>
            <a:ext cx="9296400" cy="2610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ApolloServer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typeDefs,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resolvers,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context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token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headers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.authorization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getUser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token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(!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throw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AuthenticationError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'you must be logged in'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95647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Security: Resolver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3808329" y="2145476"/>
            <a:ext cx="67213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access the security information in the resolver via the context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Special authorizations can then be checked in the resolver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165019-3B41-3542-9240-6F4E24A68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703" y="2607141"/>
            <a:ext cx="1643718" cy="16437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AEB15B-5A32-4442-86A6-F646FF49753A}"/>
              </a:ext>
            </a:extLst>
          </p:cNvPr>
          <p:cNvSpPr/>
          <p:nvPr/>
        </p:nvSpPr>
        <p:spPr>
          <a:xfrm>
            <a:off x="3878687" y="3615819"/>
            <a:ext cx="7564187" cy="11746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parent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args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context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(!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context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.user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|| !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context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roles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includes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'admin'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context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getAll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00257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OAuth Flow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pic>
        <p:nvPicPr>
          <p:cNvPr id="17410" name="Picture 2" descr="The authorization code grant flow">
            <a:extLst>
              <a:ext uri="{FF2B5EF4-FFF2-40B4-BE49-F238E27FC236}">
                <a16:creationId xmlns:a16="http://schemas.microsoft.com/office/drawing/2014/main" id="{EC1A5DB0-AFED-3040-97CA-8318D10D1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477" y="562704"/>
            <a:ext cx="7667045" cy="5732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643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GraphQL vs REST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19" name="Gerader Verbinder 10">
            <a:extLst>
              <a:ext uri="{FF2B5EF4-FFF2-40B4-BE49-F238E27FC236}">
                <a16:creationId xmlns:a16="http://schemas.microsoft.com/office/drawing/2014/main" id="{09DC93B4-35E0-394C-A9CD-74E21446159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1">
            <a:extLst>
              <a:ext uri="{FF2B5EF4-FFF2-40B4-BE49-F238E27FC236}">
                <a16:creationId xmlns:a16="http://schemas.microsoft.com/office/drawing/2014/main" id="{D8042314-0695-004D-8BDA-161559F7DE13}"/>
              </a:ext>
            </a:extLst>
          </p:cNvPr>
          <p:cNvSpPr txBox="1"/>
          <p:nvPr/>
        </p:nvSpPr>
        <p:spPr>
          <a:xfrm>
            <a:off x="3832066" y="1816110"/>
            <a:ext cx="736304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 Advantage: Query Language</a:t>
            </a:r>
          </a:p>
          <a:p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 Fetching &amp; Under Fetching with REST APIs</a:t>
            </a:r>
          </a:p>
          <a:p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REST is the more common standard</a:t>
            </a:r>
          </a:p>
          <a:p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REST implementation is faster</a:t>
            </a:r>
          </a:p>
          <a:p>
            <a:endParaRPr lang="en-GB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GraphQL comes with two-way communication (Subscriptions)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Significantly better performance with GraphQL, when implemented carefully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0F895B-42A0-9549-9F46-0528BA0B4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628" y="2582496"/>
            <a:ext cx="1606550" cy="160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3971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08: Authentication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3975370" y="2252524"/>
            <a:ext cx="7366707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transmit a JWT token from the React application to the Apollo server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Apollo server checks this token and uses it to continue using it in the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RESTDataSource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0484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7C041-77D8-E347-AC8A-7718C1A801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Testing the Apollo Server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BF4D33-E0A8-A14B-BDF6-7AF21CFCD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259" y="2455718"/>
            <a:ext cx="1731818" cy="17318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C3C7CB-50DD-544F-B166-67D9EB62BEEC}"/>
              </a:ext>
            </a:extLst>
          </p:cNvPr>
          <p:cNvSpPr txBox="1"/>
          <p:nvPr/>
        </p:nvSpPr>
        <p:spPr>
          <a:xfrm>
            <a:off x="2303318" y="4187536"/>
            <a:ext cx="1291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BFE0E1-2889-F64B-9735-F4706C129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091" y="2455718"/>
            <a:ext cx="1731818" cy="17318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ED1077-5693-BA49-AF1A-651C9E6DB29C}"/>
              </a:ext>
            </a:extLst>
          </p:cNvPr>
          <p:cNvSpPr txBox="1"/>
          <p:nvPr/>
        </p:nvSpPr>
        <p:spPr>
          <a:xfrm>
            <a:off x="5601313" y="4187536"/>
            <a:ext cx="9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Mocking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235A31-6BA6-7140-BCDB-546229CCD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6922" y="2455718"/>
            <a:ext cx="1731818" cy="17318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22A4A5-D7B8-534F-A1CC-4454BE1276FB}"/>
              </a:ext>
            </a:extLst>
          </p:cNvPr>
          <p:cNvSpPr txBox="1"/>
          <p:nvPr/>
        </p:nvSpPr>
        <p:spPr>
          <a:xfrm>
            <a:off x="8624585" y="4187536"/>
            <a:ext cx="1236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Playground</a:t>
            </a:r>
          </a:p>
        </p:txBody>
      </p:sp>
    </p:spTree>
    <p:extLst>
      <p:ext uri="{BB962C8B-B14F-4D97-AF65-F5344CB8AC3E}">
        <p14:creationId xmlns:p14="http://schemas.microsoft.com/office/powerpoint/2010/main" val="2668139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Unit Testing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4032942" y="860009"/>
            <a:ext cx="684379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use </a:t>
            </a:r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executeOperation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method to directly execute a GraphQL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operation without going through a full HTTP operation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executeOperation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method provides a single hook to run operations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through the request pipeline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should mock data sources if necessary or start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SQLDataSources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for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testing in a container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D0406E-65AD-DD43-AB8D-F34B40A24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302" y="2563091"/>
            <a:ext cx="1731818" cy="17318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035086-C8FA-AF44-89DF-B11718D294C4}"/>
              </a:ext>
            </a:extLst>
          </p:cNvPr>
          <p:cNvSpPr txBox="1"/>
          <p:nvPr/>
        </p:nvSpPr>
        <p:spPr>
          <a:xfrm>
            <a:off x="5018809" y="18911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B47ED4-1DB8-A741-8571-38E566B1B695}"/>
              </a:ext>
            </a:extLst>
          </p:cNvPr>
          <p:cNvSpPr/>
          <p:nvPr/>
        </p:nvSpPr>
        <p:spPr>
          <a:xfrm>
            <a:off x="4155583" y="3708857"/>
            <a:ext cx="6096000" cy="225189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'fetches single unser'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async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ApolloServer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config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server.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executeOperation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GET_USER,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variables: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98658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expect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result.errors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toBeUndefined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expect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result.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?.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.name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toBe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'Ida'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DE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D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40239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Mocking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6" name="Gerader Verbinder 10">
            <a:extLst>
              <a:ext uri="{FF2B5EF4-FFF2-40B4-BE49-F238E27FC236}">
                <a16:creationId xmlns:a16="http://schemas.microsoft.com/office/drawing/2014/main" id="{F477E72B-0804-D842-A25E-D30D95AE1B7F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11">
            <a:extLst>
              <a:ext uri="{FF2B5EF4-FFF2-40B4-BE49-F238E27FC236}">
                <a16:creationId xmlns:a16="http://schemas.microsoft.com/office/drawing/2014/main" id="{2F18369F-781B-1C40-AF5A-9014AE3E78F0}"/>
              </a:ext>
            </a:extLst>
          </p:cNvPr>
          <p:cNvSpPr txBox="1"/>
          <p:nvPr/>
        </p:nvSpPr>
        <p:spPr>
          <a:xfrm>
            <a:off x="4077613" y="1244481"/>
            <a:ext cx="4435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 Server provides mocks out of the box. 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54403B-F7DE-4A4A-8073-C3D0F5999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231" y="2563091"/>
            <a:ext cx="1731818" cy="17318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B78F87A-EF9A-5244-A1EE-A02CA72568B2}"/>
              </a:ext>
            </a:extLst>
          </p:cNvPr>
          <p:cNvSpPr/>
          <p:nvPr/>
        </p:nvSpPr>
        <p:spPr>
          <a:xfrm>
            <a:off x="4077613" y="1783005"/>
            <a:ext cx="6096000" cy="81047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ApolloServer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typeDefs,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mocks: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E4661FB2-8215-BE4E-8078-5B22BE88F53A}"/>
              </a:ext>
            </a:extLst>
          </p:cNvPr>
          <p:cNvSpPr txBox="1"/>
          <p:nvPr/>
        </p:nvSpPr>
        <p:spPr>
          <a:xfrm>
            <a:off x="4077613" y="2762675"/>
            <a:ext cx="6658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better and more flexible mocking experience you can use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Faker.js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1FB4E9-AF6A-7049-B2D9-CA60B3159634}"/>
              </a:ext>
            </a:extLst>
          </p:cNvPr>
          <p:cNvSpPr/>
          <p:nvPr/>
        </p:nvSpPr>
        <p:spPr>
          <a:xfrm>
            <a:off x="4077613" y="3301199"/>
            <a:ext cx="6096000" cy="278537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MockList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'apollo-server-express'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faker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31515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'faker/locale/de'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AF00DB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attendees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MockList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lang="en-DE" sz="1200" dirty="0">
                <a:solidFill>
                  <a:srgbClr val="098658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98658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])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Attendee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faker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98658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max: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98658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89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faker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faker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userName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faker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internet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userName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emailAddress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00FF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faker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00108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internet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DE" sz="1200" dirty="0">
                <a:solidFill>
                  <a:srgbClr val="795E26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DE" sz="1200" dirty="0">
                <a:solidFill>
                  <a:srgbClr val="000000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DE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DE" sz="1200" dirty="0">
                <a:solidFill>
                  <a:srgbClr val="222222"/>
                </a:solidFill>
                <a:latin typeface="JetBrains Mon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10645378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625549-4941-4E12-AA37-2C694939F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Challenge 09: Testing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EFA8ABD-5F72-4B46-BE3A-27B92D0D2871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585570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1F2AB-E65C-4B76-B7B9-679464B9904D}"/>
              </a:ext>
            </a:extLst>
          </p:cNvPr>
          <p:cNvSpPr txBox="1"/>
          <p:nvPr/>
        </p:nvSpPr>
        <p:spPr>
          <a:xfrm>
            <a:off x="3923855" y="2483356"/>
            <a:ext cx="7366707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a jest unit test for attendees query</a:t>
            </a: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Don’t call the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DataSources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use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faker.js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generate close realistic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D97C6-93D0-214A-B206-B1A7B64E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99" y="2834177"/>
            <a:ext cx="1368421" cy="1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717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The 3 essential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parts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of</a:t>
            </a:r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r>
              <a:rPr lang="de-D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GraphQL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67D6FF-1E72-E04A-A0CE-5CDBB67BA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227" y="2335334"/>
            <a:ext cx="2882900" cy="3441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8827F1-2D27-B64D-90B4-EA6CA98706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2231" y="2335334"/>
            <a:ext cx="2897784" cy="1784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433E2F-3907-D94B-83DE-C26355B8BD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119" y="2335334"/>
            <a:ext cx="3695700" cy="1625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233CD7-5F2B-0D4B-AC8E-232D94C21F97}"/>
              </a:ext>
            </a:extLst>
          </p:cNvPr>
          <p:cNvSpPr txBox="1"/>
          <p:nvPr/>
        </p:nvSpPr>
        <p:spPr>
          <a:xfrm>
            <a:off x="8694283" y="1701288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Format of Response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70B410-80B8-0C45-BCB4-4FAAF5CC3D50}"/>
              </a:ext>
            </a:extLst>
          </p:cNvPr>
          <p:cNvSpPr txBox="1"/>
          <p:nvPr/>
        </p:nvSpPr>
        <p:spPr>
          <a:xfrm>
            <a:off x="1376761" y="1701288"/>
            <a:ext cx="1901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Schema Definition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638624-921E-5940-AD76-65CA315BC492}"/>
              </a:ext>
            </a:extLst>
          </p:cNvPr>
          <p:cNvSpPr txBox="1"/>
          <p:nvPr/>
        </p:nvSpPr>
        <p:spPr>
          <a:xfrm>
            <a:off x="4920606" y="1701288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Query Language</a:t>
            </a:r>
          </a:p>
        </p:txBody>
      </p:sp>
    </p:spTree>
    <p:extLst>
      <p:ext uri="{BB962C8B-B14F-4D97-AF65-F5344CB8AC3E}">
        <p14:creationId xmlns:p14="http://schemas.microsoft.com/office/powerpoint/2010/main" val="2272565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43E89-6FC5-42E0-9009-C6E6F235E6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723"/>
            <a:ext cx="10515600" cy="530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Why should I use Apollo Server?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29D7B4FD-6DDC-47A4-B4CA-72A05121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24100" y="-1943791"/>
            <a:ext cx="45719" cy="45719"/>
          </a:xfrm>
          <a:prstGeom prst="rect">
            <a:avLst/>
          </a:prstGeom>
        </p:spPr>
      </p:pic>
      <p:cxnSp>
        <p:nvCxnSpPr>
          <p:cNvPr id="19" name="Gerader Verbinder 10">
            <a:extLst>
              <a:ext uri="{FF2B5EF4-FFF2-40B4-BE49-F238E27FC236}">
                <a16:creationId xmlns:a16="http://schemas.microsoft.com/office/drawing/2014/main" id="{09DC93B4-35E0-394C-A9CD-74E214461592}"/>
              </a:ext>
            </a:extLst>
          </p:cNvPr>
          <p:cNvCxnSpPr>
            <a:cxnSpLocks/>
          </p:cNvCxnSpPr>
          <p:nvPr/>
        </p:nvCxnSpPr>
        <p:spPr>
          <a:xfrm>
            <a:off x="3343788" y="1278517"/>
            <a:ext cx="0" cy="4214509"/>
          </a:xfrm>
          <a:prstGeom prst="line">
            <a:avLst/>
          </a:prstGeom>
          <a:ln w="25400" cap="rnd">
            <a:solidFill>
              <a:srgbClr val="3F36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FF4962F-64DB-F44C-BDC7-7636DB0FC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986368" y="2551837"/>
            <a:ext cx="1754325" cy="17543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EE55E5-5CCA-8D46-9E7A-E6DE00C3F978}"/>
              </a:ext>
            </a:extLst>
          </p:cNvPr>
          <p:cNvSpPr txBox="1"/>
          <p:nvPr/>
        </p:nvSpPr>
        <p:spPr>
          <a:xfrm>
            <a:off x="3946884" y="1997838"/>
            <a:ext cx="395928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Apollo’s Ecosystem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Large Community behind Apollo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Big players in the game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Interoperability with other Frameworks</a:t>
            </a:r>
          </a:p>
          <a:p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Development Experience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509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6051</TotalTime>
  <Words>3663</Words>
  <Application>Microsoft Macintosh PowerPoint</Application>
  <PresentationFormat>Widescreen</PresentationFormat>
  <Paragraphs>704</Paragraphs>
  <Slides>74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1" baseType="lpstr">
      <vt:lpstr>Apple Color Emoji</vt:lpstr>
      <vt:lpstr>Arial</vt:lpstr>
      <vt:lpstr>Calibri</vt:lpstr>
      <vt:lpstr>Calibri Light</vt:lpstr>
      <vt:lpstr>JetBrains Mono</vt:lpstr>
      <vt:lpstr>Source Code Pro</vt:lpstr>
      <vt:lpstr>Office Theme</vt:lpstr>
      <vt:lpstr>GraphQL    with Apollo Server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Meyer</dc:creator>
  <cp:lastModifiedBy>Robert Meyer</cp:lastModifiedBy>
  <cp:revision>353</cp:revision>
  <dcterms:created xsi:type="dcterms:W3CDTF">2020-09-14T14:24:21Z</dcterms:created>
  <dcterms:modified xsi:type="dcterms:W3CDTF">2021-09-23T08:07:55Z</dcterms:modified>
</cp:coreProperties>
</file>

<file path=docProps/thumbnail.jpeg>
</file>